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4" r:id="rId3"/>
    <p:sldId id="258" r:id="rId4"/>
    <p:sldId id="281" r:id="rId5"/>
    <p:sldId id="260" r:id="rId6"/>
    <p:sldId id="270" r:id="rId7"/>
    <p:sldId id="282" r:id="rId8"/>
    <p:sldId id="272" r:id="rId9"/>
    <p:sldId id="261" r:id="rId10"/>
    <p:sldId id="262" r:id="rId11"/>
    <p:sldId id="278" r:id="rId12"/>
    <p:sldId id="263" r:id="rId13"/>
    <p:sldId id="264" r:id="rId14"/>
    <p:sldId id="265" r:id="rId15"/>
    <p:sldId id="266" r:id="rId16"/>
    <p:sldId id="267" r:id="rId17"/>
    <p:sldId id="268" r:id="rId18"/>
    <p:sldId id="283" r:id="rId19"/>
    <p:sldId id="273" r:id="rId20"/>
    <p:sldId id="280" r:id="rId21"/>
    <p:sldId id="275" r:id="rId22"/>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8424"/>
    <a:srgbClr val="118782"/>
    <a:srgbClr val="159D97"/>
    <a:srgbClr val="1ABAB2"/>
    <a:srgbClr val="EC3F1C"/>
    <a:srgbClr val="307D4E"/>
    <a:srgbClr val="C0752C"/>
    <a:srgbClr val="3F809A"/>
    <a:srgbClr val="0A556E"/>
    <a:srgbClr val="EEEE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90" d="100"/>
          <a:sy n="90" d="100"/>
        </p:scale>
        <p:origin x="-1392" y="616"/>
      </p:cViewPr>
      <p:guideLst>
        <p:guide orient="horz" pos="4319"/>
        <p:guide orient="horz" pos="426"/>
        <p:guide orient="horz" pos="3005"/>
        <p:guide orient="horz" pos="1331"/>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BC029D8-1EE6-C942-8A40-DAEEE16AC70B}" type="datetimeFigureOut">
              <a:rPr lang="es-ES" smtClean="0"/>
              <a:t>6/3/15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2432866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BC029D8-1EE6-C942-8A40-DAEEE16AC70B}" type="datetimeFigureOut">
              <a:rPr lang="es-ES" smtClean="0"/>
              <a:t>6/3/15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280577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BC029D8-1EE6-C942-8A40-DAEEE16AC70B}" type="datetimeFigureOut">
              <a:rPr lang="es-ES" smtClean="0"/>
              <a:t>6/3/15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890647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BC029D8-1EE6-C942-8A40-DAEEE16AC70B}" type="datetimeFigureOut">
              <a:rPr lang="es-ES" smtClean="0"/>
              <a:t>6/3/15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1199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BC029D8-1EE6-C942-8A40-DAEEE16AC70B}" type="datetimeFigureOut">
              <a:rPr lang="es-ES" smtClean="0"/>
              <a:t>6/3/15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15060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BC029D8-1EE6-C942-8A40-DAEEE16AC70B}" type="datetimeFigureOut">
              <a:rPr lang="es-ES" smtClean="0"/>
              <a:t>6/3/15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335470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BC029D8-1EE6-C942-8A40-DAEEE16AC70B}" type="datetimeFigureOut">
              <a:rPr lang="es-ES" smtClean="0"/>
              <a:t>6/3/15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218425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BC029D8-1EE6-C942-8A40-DAEEE16AC70B}" type="datetimeFigureOut">
              <a:rPr lang="es-ES" smtClean="0"/>
              <a:t>6/3/15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236399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BC029D8-1EE6-C942-8A40-DAEEE16AC70B}" type="datetimeFigureOut">
              <a:rPr lang="es-ES" smtClean="0"/>
              <a:t>6/3/15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111715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BC029D8-1EE6-C942-8A40-DAEEE16AC70B}" type="datetimeFigureOut">
              <a:rPr lang="es-ES" smtClean="0"/>
              <a:t>6/3/15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300504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BC029D8-1EE6-C942-8A40-DAEEE16AC70B}" type="datetimeFigureOut">
              <a:rPr lang="es-ES" smtClean="0"/>
              <a:t>6/3/15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82BABA3-8B18-A44B-A0F9-2484C37F257E}" type="slidenum">
              <a:rPr lang="es-ES" smtClean="0"/>
              <a:t>‹Nr.›</a:t>
            </a:fld>
            <a:endParaRPr lang="es-ES"/>
          </a:p>
        </p:txBody>
      </p:sp>
    </p:spTree>
    <p:extLst>
      <p:ext uri="{BB962C8B-B14F-4D97-AF65-F5344CB8AC3E}">
        <p14:creationId xmlns:p14="http://schemas.microsoft.com/office/powerpoint/2010/main" val="324427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029D8-1EE6-C942-8A40-DAEEE16AC70B}" type="datetimeFigureOut">
              <a:rPr lang="es-ES" smtClean="0"/>
              <a:t>6/3/15</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BABA3-8B18-A44B-A0F9-2484C37F257E}" type="slidenum">
              <a:rPr lang="es-ES" smtClean="0"/>
              <a:t>‹Nr.›</a:t>
            </a:fld>
            <a:endParaRPr lang="es-ES"/>
          </a:p>
        </p:txBody>
      </p:sp>
    </p:spTree>
    <p:extLst>
      <p:ext uri="{BB962C8B-B14F-4D97-AF65-F5344CB8AC3E}">
        <p14:creationId xmlns:p14="http://schemas.microsoft.com/office/powerpoint/2010/main" val="1330572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1759" y="-11758"/>
            <a:ext cx="9180000" cy="6960884"/>
          </a:xfrm>
          <a:prstGeom prst="rect">
            <a:avLst/>
          </a:prstGeom>
        </p:spPr>
      </p:pic>
      <p:sp>
        <p:nvSpPr>
          <p:cNvPr id="4" name="Rectángulo 3"/>
          <p:cNvSpPr/>
          <p:nvPr/>
        </p:nvSpPr>
        <p:spPr>
          <a:xfrm>
            <a:off x="-11759" y="5150114"/>
            <a:ext cx="9180000" cy="1279261"/>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72" y="5288435"/>
            <a:ext cx="2108164" cy="986480"/>
          </a:xfrm>
          <a:prstGeom prst="rect">
            <a:avLst/>
          </a:prstGeom>
        </p:spPr>
      </p:pic>
      <p:sp>
        <p:nvSpPr>
          <p:cNvPr id="6" name="Rectángulo 5"/>
          <p:cNvSpPr/>
          <p:nvPr/>
        </p:nvSpPr>
        <p:spPr>
          <a:xfrm>
            <a:off x="2402136" y="5987036"/>
            <a:ext cx="6595981" cy="369332"/>
          </a:xfrm>
          <a:prstGeom prst="rect">
            <a:avLst/>
          </a:prstGeom>
        </p:spPr>
        <p:txBody>
          <a:bodyPr wrap="square">
            <a:spAutoFit/>
          </a:bodyPr>
          <a:lstStyle/>
          <a:p>
            <a:pPr algn="r"/>
            <a:r>
              <a:rPr lang="es-ES" dirty="0">
                <a:solidFill>
                  <a:srgbClr val="0A556E"/>
                </a:solidFill>
                <a:latin typeface="Arial"/>
                <a:cs typeface="Arial"/>
              </a:rPr>
              <a:t>Servicios para infraestructura y redes de telecomunicaciones</a:t>
            </a:r>
          </a:p>
        </p:txBody>
      </p:sp>
    </p:spTree>
    <p:extLst>
      <p:ext uri="{BB962C8B-B14F-4D97-AF65-F5344CB8AC3E}">
        <p14:creationId xmlns:p14="http://schemas.microsoft.com/office/powerpoint/2010/main" val="32652149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20691" r="11045"/>
          <a:stretch/>
        </p:blipFill>
        <p:spPr>
          <a:xfrm>
            <a:off x="0" y="749878"/>
            <a:ext cx="4483678" cy="2608566"/>
          </a:xfrm>
          <a:prstGeom prst="rect">
            <a:avLst/>
          </a:prstGeom>
        </p:spPr>
      </p:pic>
      <p:sp>
        <p:nvSpPr>
          <p:cNvPr id="53" name="Rectángulo 52"/>
          <p:cNvSpPr/>
          <p:nvPr/>
        </p:nvSpPr>
        <p:spPr>
          <a:xfrm>
            <a:off x="4483677" y="578523"/>
            <a:ext cx="4191206" cy="5954278"/>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163348" y="413269"/>
            <a:ext cx="2585060" cy="369332"/>
          </a:xfrm>
          <a:prstGeom prst="rect">
            <a:avLst/>
          </a:prstGeom>
          <a:noFill/>
        </p:spPr>
        <p:txBody>
          <a:bodyPr wrap="square" rtlCol="0">
            <a:spAutoFit/>
          </a:bodyPr>
          <a:lstStyle/>
          <a:p>
            <a:pPr algn="r"/>
            <a:r>
              <a:rPr lang="es-ES" dirty="0">
                <a:solidFill>
                  <a:schemeClr val="bg1"/>
                </a:solidFill>
                <a:latin typeface="Arial"/>
                <a:cs typeface="Arial"/>
              </a:rPr>
              <a:t>Legalización</a:t>
            </a:r>
            <a:endParaRPr lang="es-ES" dirty="0">
              <a:solidFill>
                <a:schemeClr val="bg1"/>
              </a:solidFill>
            </a:endParaRPr>
          </a:p>
        </p:txBody>
      </p:sp>
      <p:grpSp>
        <p:nvGrpSpPr>
          <p:cNvPr id="52" name="Agrupar 51"/>
          <p:cNvGrpSpPr/>
          <p:nvPr/>
        </p:nvGrpSpPr>
        <p:grpSpPr>
          <a:xfrm>
            <a:off x="4622815" y="2131231"/>
            <a:ext cx="3920277" cy="3598837"/>
            <a:chOff x="696679" y="2291180"/>
            <a:chExt cx="3920277" cy="3598837"/>
          </a:xfrm>
        </p:grpSpPr>
        <p:cxnSp>
          <p:nvCxnSpPr>
            <p:cNvPr id="6" name="Conector recto de flecha 5"/>
            <p:cNvCxnSpPr>
              <a:stCxn id="17" idx="2"/>
              <a:endCxn id="18" idx="0"/>
            </p:cNvCxnSpPr>
            <p:nvPr/>
          </p:nvCxnSpPr>
          <p:spPr>
            <a:xfrm>
              <a:off x="2668239" y="2722067"/>
              <a:ext cx="0" cy="403420"/>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8" name="Conector recto de flecha 7"/>
            <p:cNvCxnSpPr/>
            <p:nvPr/>
          </p:nvCxnSpPr>
          <p:spPr>
            <a:xfrm>
              <a:off x="2668239" y="5055710"/>
              <a:ext cx="0" cy="403420"/>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7" name="Conector angular 26"/>
            <p:cNvCxnSpPr>
              <a:stCxn id="18" idx="2"/>
              <a:endCxn id="14" idx="0"/>
            </p:cNvCxnSpPr>
            <p:nvPr/>
          </p:nvCxnSpPr>
          <p:spPr>
            <a:xfrm rot="5400000">
              <a:off x="1662808" y="3123640"/>
              <a:ext cx="403420" cy="1607443"/>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9" name="Conector angular 28"/>
            <p:cNvCxnSpPr>
              <a:stCxn id="18" idx="2"/>
              <a:endCxn id="21" idx="0"/>
            </p:cNvCxnSpPr>
            <p:nvPr/>
          </p:nvCxnSpPr>
          <p:spPr>
            <a:xfrm rot="16200000" flipH="1">
              <a:off x="3258829" y="3135061"/>
              <a:ext cx="403420" cy="1584600"/>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6" name="Conector recto de flecha 35"/>
            <p:cNvCxnSpPr/>
            <p:nvPr/>
          </p:nvCxnSpPr>
          <p:spPr>
            <a:xfrm>
              <a:off x="2148065" y="3930650"/>
              <a:ext cx="0" cy="198422"/>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8" name="Conector recto de flecha 37"/>
            <p:cNvCxnSpPr/>
            <p:nvPr/>
          </p:nvCxnSpPr>
          <p:spPr>
            <a:xfrm>
              <a:off x="3223767" y="3930650"/>
              <a:ext cx="0" cy="198422"/>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6" name="Conector angular 45"/>
            <p:cNvCxnSpPr>
              <a:stCxn id="21" idx="2"/>
              <a:endCxn id="22" idx="0"/>
            </p:cNvCxnSpPr>
            <p:nvPr/>
          </p:nvCxnSpPr>
          <p:spPr>
            <a:xfrm rot="5400000">
              <a:off x="3256566" y="3797828"/>
              <a:ext cx="403420" cy="1589126"/>
            </a:xfrm>
            <a:prstGeom prst="bentConnector3">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44" name="Conector angular 43"/>
            <p:cNvCxnSpPr>
              <a:stCxn id="14" idx="2"/>
              <a:endCxn id="22" idx="0"/>
            </p:cNvCxnSpPr>
            <p:nvPr/>
          </p:nvCxnSpPr>
          <p:spPr>
            <a:xfrm rot="16200000" flipH="1">
              <a:off x="1660544" y="3790932"/>
              <a:ext cx="403420" cy="1602917"/>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8" name="Conector recto 47"/>
            <p:cNvCxnSpPr>
              <a:stCxn id="19" idx="2"/>
            </p:cNvCxnSpPr>
            <p:nvPr/>
          </p:nvCxnSpPr>
          <p:spPr>
            <a:xfrm flipH="1">
              <a:off x="2144221" y="4390681"/>
              <a:ext cx="3844" cy="201642"/>
            </a:xfrm>
            <a:prstGeom prst="line">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51" name="Conector recto 50"/>
            <p:cNvCxnSpPr/>
            <p:nvPr/>
          </p:nvCxnSpPr>
          <p:spPr>
            <a:xfrm flipH="1">
              <a:off x="3219923" y="4390681"/>
              <a:ext cx="3844" cy="201642"/>
            </a:xfrm>
            <a:prstGeom prst="line">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grpSp>
          <p:nvGrpSpPr>
            <p:cNvPr id="2" name="Agrupar 1"/>
            <p:cNvGrpSpPr/>
            <p:nvPr/>
          </p:nvGrpSpPr>
          <p:grpSpPr>
            <a:xfrm>
              <a:off x="696679" y="4129071"/>
              <a:ext cx="3920277" cy="261610"/>
              <a:chOff x="696679" y="4180332"/>
              <a:chExt cx="3920277" cy="261610"/>
            </a:xfrm>
          </p:grpSpPr>
          <p:sp>
            <p:nvSpPr>
              <p:cNvPr id="19" name="CuadroTexto 18"/>
              <p:cNvSpPr txBox="1"/>
              <p:nvPr/>
            </p:nvSpPr>
            <p:spPr>
              <a:xfrm>
                <a:off x="1783948" y="4180332"/>
                <a:ext cx="728234"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20" name="CuadroTexto 19"/>
              <p:cNvSpPr txBox="1"/>
              <p:nvPr/>
            </p:nvSpPr>
            <p:spPr>
              <a:xfrm>
                <a:off x="2849656" y="4180332"/>
                <a:ext cx="728234"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21" name="CuadroTexto 20"/>
              <p:cNvSpPr txBox="1"/>
              <p:nvPr/>
            </p:nvSpPr>
            <p:spPr>
              <a:xfrm>
                <a:off x="3888722" y="4180332"/>
                <a:ext cx="728234"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14" name="CuadroTexto 13"/>
              <p:cNvSpPr txBox="1"/>
              <p:nvPr/>
            </p:nvSpPr>
            <p:spPr>
              <a:xfrm>
                <a:off x="696679" y="4180332"/>
                <a:ext cx="728234"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grpSp>
        <p:sp>
          <p:nvSpPr>
            <p:cNvPr id="17" name="CuadroTexto 16"/>
            <p:cNvSpPr txBox="1"/>
            <p:nvPr/>
          </p:nvSpPr>
          <p:spPr>
            <a:xfrm>
              <a:off x="1940005" y="2291180"/>
              <a:ext cx="1456468" cy="430887"/>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Jefe de Proyecto</a:t>
              </a:r>
              <a:br>
                <a:rPr lang="es-ES" sz="1100" dirty="0" smtClean="0">
                  <a:solidFill>
                    <a:schemeClr val="bg1"/>
                  </a:solidFill>
                  <a:latin typeface="Arial"/>
                  <a:cs typeface="Arial"/>
                </a:rPr>
              </a:br>
              <a:r>
                <a:rPr lang="es-ES" sz="1100" dirty="0" smtClean="0">
                  <a:solidFill>
                    <a:schemeClr val="bg1"/>
                  </a:solidFill>
                  <a:latin typeface="Arial"/>
                  <a:cs typeface="Arial"/>
                </a:rPr>
                <a:t>(Cliente)</a:t>
              </a:r>
              <a:endParaRPr lang="es-ES" sz="1100" dirty="0">
                <a:solidFill>
                  <a:schemeClr val="bg1"/>
                </a:solidFill>
                <a:latin typeface="Arial"/>
                <a:cs typeface="Arial"/>
              </a:endParaRPr>
            </a:p>
          </p:txBody>
        </p:sp>
        <p:sp>
          <p:nvSpPr>
            <p:cNvPr id="18" name="CuadroTexto 17"/>
            <p:cNvSpPr txBox="1"/>
            <p:nvPr/>
          </p:nvSpPr>
          <p:spPr>
            <a:xfrm>
              <a:off x="1940005" y="3125487"/>
              <a:ext cx="1456468" cy="600164"/>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Coordinador de Proyecto</a:t>
              </a:r>
              <a:br>
                <a:rPr lang="es-ES" sz="1100" dirty="0" smtClean="0">
                  <a:solidFill>
                    <a:schemeClr val="bg1"/>
                  </a:solidFill>
                  <a:latin typeface="Arial"/>
                  <a:cs typeface="Arial"/>
                </a:rPr>
              </a:br>
              <a:r>
                <a:rPr lang="es-ES" sz="1100" dirty="0" smtClean="0">
                  <a:solidFill>
                    <a:schemeClr val="bg1"/>
                  </a:solidFill>
                  <a:latin typeface="Arial"/>
                  <a:cs typeface="Arial"/>
                </a:rPr>
                <a:t>(</a:t>
              </a:r>
              <a:r>
                <a:rPr lang="es-ES" sz="1100" dirty="0" err="1" smtClean="0">
                  <a:solidFill>
                    <a:schemeClr val="bg1"/>
                  </a:solidFill>
                  <a:latin typeface="Arial"/>
                  <a:cs typeface="Arial"/>
                </a:rPr>
                <a:t>Siter</a:t>
              </a:r>
              <a:r>
                <a:rPr lang="es-ES" sz="1100" dirty="0" smtClean="0">
                  <a:solidFill>
                    <a:schemeClr val="bg1"/>
                  </a:solidFill>
                  <a:latin typeface="Arial"/>
                  <a:cs typeface="Arial"/>
                </a:rPr>
                <a:t>)</a:t>
              </a:r>
              <a:endParaRPr lang="es-ES" sz="1100" dirty="0">
                <a:solidFill>
                  <a:schemeClr val="bg1"/>
                </a:solidFill>
                <a:latin typeface="Arial"/>
                <a:cs typeface="Arial"/>
              </a:endParaRPr>
            </a:p>
          </p:txBody>
        </p:sp>
        <p:sp>
          <p:nvSpPr>
            <p:cNvPr id="22" name="CuadroTexto 21"/>
            <p:cNvSpPr txBox="1"/>
            <p:nvPr/>
          </p:nvSpPr>
          <p:spPr>
            <a:xfrm>
              <a:off x="2103659" y="4794101"/>
              <a:ext cx="1120108"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Técnicos</a:t>
              </a:r>
              <a:endParaRPr lang="es-ES" sz="1100" dirty="0">
                <a:solidFill>
                  <a:srgbClr val="0A556E"/>
                </a:solidFill>
                <a:latin typeface="Arial"/>
                <a:cs typeface="Arial"/>
              </a:endParaRPr>
            </a:p>
          </p:txBody>
        </p:sp>
        <p:sp>
          <p:nvSpPr>
            <p:cNvPr id="23" name="CuadroTexto 22"/>
            <p:cNvSpPr txBox="1"/>
            <p:nvPr/>
          </p:nvSpPr>
          <p:spPr>
            <a:xfrm>
              <a:off x="2103659" y="5459130"/>
              <a:ext cx="112010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Contrata</a:t>
              </a:r>
              <a:br>
                <a:rPr lang="es-ES" sz="1100" dirty="0" smtClean="0">
                  <a:solidFill>
                    <a:srgbClr val="0A556E"/>
                  </a:solidFill>
                  <a:latin typeface="Arial"/>
                  <a:cs typeface="Arial"/>
                </a:rPr>
              </a:br>
              <a:r>
                <a:rPr lang="es-ES" sz="1100" dirty="0" smtClean="0">
                  <a:solidFill>
                    <a:srgbClr val="0A556E"/>
                  </a:solidFill>
                  <a:latin typeface="Arial"/>
                  <a:cs typeface="Arial"/>
                </a:rPr>
                <a:t>instaladora</a:t>
              </a:r>
              <a:endParaRPr lang="es-ES" sz="1100" dirty="0">
                <a:solidFill>
                  <a:srgbClr val="0A556E"/>
                </a:solidFill>
                <a:latin typeface="Arial"/>
                <a:cs typeface="Arial"/>
              </a:endParaRPr>
            </a:p>
          </p:txBody>
        </p:sp>
      </p:grpSp>
      <p:sp>
        <p:nvSpPr>
          <p:cNvPr id="13" name="CuadroTexto 12"/>
          <p:cNvSpPr txBox="1"/>
          <p:nvPr/>
        </p:nvSpPr>
        <p:spPr>
          <a:xfrm>
            <a:off x="962054" y="4191926"/>
            <a:ext cx="3495646" cy="1532898"/>
          </a:xfrm>
          <a:prstGeom prst="rect">
            <a:avLst/>
          </a:prstGeom>
          <a:noFill/>
        </p:spPr>
        <p:txBody>
          <a:bodyPr wrap="square" lIns="0" tIns="0" rIns="0" bIns="0" rtlCol="0">
            <a:spAutoFit/>
          </a:bodyPr>
          <a:lstStyle/>
          <a:p>
            <a:pPr>
              <a:lnSpc>
                <a:spcPts val="1600"/>
              </a:lnSpc>
              <a:spcBef>
                <a:spcPts val="600"/>
              </a:spcBef>
            </a:pPr>
            <a:r>
              <a:rPr lang="es-ES" sz="1100" b="1" dirty="0" smtClean="0">
                <a:solidFill>
                  <a:srgbClr val="0A556E"/>
                </a:solidFill>
                <a:latin typeface="Arial"/>
                <a:cs typeface="Arial"/>
              </a:rPr>
              <a:t>PROCESOS DE LEGALIZACIÓN EN EMPLAZAMIENTOS</a:t>
            </a:r>
            <a:endParaRPr lang="es-ES_tradnl" sz="1100" dirty="0" smtClean="0">
              <a:solidFill>
                <a:srgbClr val="0A556E"/>
              </a:solidFill>
              <a:latin typeface="Arial"/>
              <a:cs typeface="Arial"/>
            </a:endParaRPr>
          </a:p>
          <a:p>
            <a:pPr lvl="0">
              <a:lnSpc>
                <a:spcPts val="1600"/>
              </a:lnSpc>
              <a:spcBef>
                <a:spcPts val="600"/>
              </a:spcBef>
            </a:pPr>
            <a:r>
              <a:rPr lang="es-ES" sz="1100" dirty="0" smtClean="0">
                <a:solidFill>
                  <a:srgbClr val="0A556E"/>
                </a:solidFill>
                <a:latin typeface="Arial"/>
                <a:cs typeface="Arial"/>
              </a:rPr>
              <a:t>• </a:t>
            </a:r>
            <a:r>
              <a:rPr lang="es-ES" sz="1100" dirty="0" smtClean="0">
                <a:latin typeface="Arial"/>
                <a:cs typeface="Arial"/>
              </a:rPr>
              <a:t>Plan de implantación</a:t>
            </a:r>
            <a:endParaRPr lang="es-ES_tradnl" sz="1100" dirty="0" smtClean="0">
              <a:latin typeface="Arial"/>
              <a:cs typeface="Arial"/>
            </a:endParaRPr>
          </a:p>
          <a:p>
            <a:pPr lvl="0">
              <a:lnSpc>
                <a:spcPts val="1600"/>
              </a:lnSpc>
              <a:spcBef>
                <a:spcPts val="600"/>
              </a:spcBef>
            </a:pPr>
            <a:r>
              <a:rPr lang="es-ES" sz="1100" dirty="0" smtClean="0">
                <a:solidFill>
                  <a:srgbClr val="0A556E"/>
                </a:solidFill>
                <a:latin typeface="Arial"/>
                <a:cs typeface="Arial"/>
              </a:rPr>
              <a:t>• </a:t>
            </a:r>
            <a:r>
              <a:rPr lang="es-ES" sz="1100" dirty="0" smtClean="0">
                <a:latin typeface="Arial"/>
                <a:cs typeface="Arial"/>
              </a:rPr>
              <a:t>Solicitud de licencia de obra (pago de tasas)</a:t>
            </a:r>
            <a:endParaRPr lang="es-ES_tradnl" sz="1100" dirty="0" smtClean="0">
              <a:latin typeface="Arial"/>
              <a:cs typeface="Arial"/>
            </a:endParaRPr>
          </a:p>
          <a:p>
            <a:pPr lvl="0">
              <a:lnSpc>
                <a:spcPts val="1600"/>
              </a:lnSpc>
              <a:spcBef>
                <a:spcPts val="600"/>
              </a:spcBef>
            </a:pPr>
            <a:r>
              <a:rPr lang="es-ES" sz="1100" dirty="0" smtClean="0">
                <a:solidFill>
                  <a:srgbClr val="0A556E"/>
                </a:solidFill>
                <a:latin typeface="Arial"/>
                <a:cs typeface="Arial"/>
              </a:rPr>
              <a:t>• </a:t>
            </a:r>
            <a:r>
              <a:rPr lang="es-ES" sz="1100" dirty="0" smtClean="0">
                <a:latin typeface="Arial"/>
                <a:cs typeface="Arial"/>
              </a:rPr>
              <a:t>Solicitud licencia final de utilización (pago de tasas)</a:t>
            </a:r>
            <a:endParaRPr lang="es-ES_tradnl" sz="1100" dirty="0" smtClean="0">
              <a:latin typeface="Arial"/>
              <a:cs typeface="Arial"/>
            </a:endParaRPr>
          </a:p>
          <a:p>
            <a:pPr lvl="0">
              <a:lnSpc>
                <a:spcPts val="1600"/>
              </a:lnSpc>
              <a:spcBef>
                <a:spcPts val="600"/>
              </a:spcBef>
            </a:pPr>
            <a:r>
              <a:rPr lang="es-ES" sz="1100" dirty="0" smtClean="0">
                <a:solidFill>
                  <a:srgbClr val="0A556E"/>
                </a:solidFill>
                <a:latin typeface="Arial"/>
                <a:cs typeface="Arial"/>
              </a:rPr>
              <a:t>• </a:t>
            </a:r>
            <a:r>
              <a:rPr lang="es-ES" sz="1100" dirty="0" smtClean="0">
                <a:latin typeface="Arial"/>
                <a:cs typeface="Arial"/>
              </a:rPr>
              <a:t>Tramites intermedios entre L.O. y L.F.</a:t>
            </a:r>
            <a:endParaRPr lang="es-ES_tradnl" sz="1100" dirty="0">
              <a:latin typeface="Arial"/>
              <a:cs typeface="Arial"/>
            </a:endParaRPr>
          </a:p>
        </p:txBody>
      </p:sp>
      <p:sp>
        <p:nvSpPr>
          <p:cNvPr id="11" name="CuadroTexto 10"/>
          <p:cNvSpPr txBox="1"/>
          <p:nvPr/>
        </p:nvSpPr>
        <p:spPr>
          <a:xfrm>
            <a:off x="4483678" y="1614687"/>
            <a:ext cx="4191206" cy="199200"/>
          </a:xfrm>
          <a:prstGeom prst="rect">
            <a:avLst/>
          </a:prstGeom>
          <a:noFill/>
        </p:spPr>
        <p:txBody>
          <a:bodyPr wrap="square" lIns="0" tIns="0" rIns="0" bIns="0" rtlCol="0">
            <a:spAutoFit/>
          </a:bodyPr>
          <a:lstStyle/>
          <a:p>
            <a:pPr algn="ctr">
              <a:lnSpc>
                <a:spcPts val="1600"/>
              </a:lnSpc>
              <a:spcBef>
                <a:spcPts val="600"/>
              </a:spcBef>
            </a:pPr>
            <a:r>
              <a:rPr lang="es-ES" sz="1100" b="1" dirty="0" smtClean="0">
                <a:solidFill>
                  <a:srgbClr val="0A556E"/>
                </a:solidFill>
                <a:latin typeface="Arial"/>
                <a:cs typeface="Arial"/>
              </a:rPr>
              <a:t>PERSONAL IMPLICADO EN EL PROYECTO</a:t>
            </a:r>
            <a:endParaRPr lang="es-ES_tradnl" sz="1100" dirty="0"/>
          </a:p>
        </p:txBody>
      </p:sp>
    </p:spTree>
    <p:extLst>
      <p:ext uri="{BB962C8B-B14F-4D97-AF65-F5344CB8AC3E}">
        <p14:creationId xmlns:p14="http://schemas.microsoft.com/office/powerpoint/2010/main" val="7914397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163348" y="413269"/>
            <a:ext cx="2585060" cy="369332"/>
          </a:xfrm>
          <a:prstGeom prst="rect">
            <a:avLst/>
          </a:prstGeom>
          <a:noFill/>
        </p:spPr>
        <p:txBody>
          <a:bodyPr wrap="square" rtlCol="0">
            <a:spAutoFit/>
          </a:bodyPr>
          <a:lstStyle/>
          <a:p>
            <a:pPr algn="r"/>
            <a:r>
              <a:rPr lang="es-ES" dirty="0">
                <a:solidFill>
                  <a:schemeClr val="bg1"/>
                </a:solidFill>
                <a:latin typeface="Arial"/>
                <a:cs typeface="Arial"/>
              </a:rPr>
              <a:t>Legalización</a:t>
            </a:r>
            <a:endParaRPr lang="es-ES" dirty="0">
              <a:solidFill>
                <a:schemeClr val="bg1"/>
              </a:solidFill>
            </a:endParaRPr>
          </a:p>
        </p:txBody>
      </p:sp>
      <p:sp>
        <p:nvSpPr>
          <p:cNvPr id="140" name="Rectángulo 139"/>
          <p:cNvSpPr/>
          <p:nvPr/>
        </p:nvSpPr>
        <p:spPr>
          <a:xfrm>
            <a:off x="0" y="2246201"/>
            <a:ext cx="9144000" cy="4286599"/>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1" name="CuadroTexto 140"/>
          <p:cNvSpPr txBox="1"/>
          <p:nvPr/>
        </p:nvSpPr>
        <p:spPr>
          <a:xfrm>
            <a:off x="585014" y="4373720"/>
            <a:ext cx="1087288" cy="593185"/>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noAutofit/>
          </a:bodyPr>
          <a:lstStyle/>
          <a:p>
            <a:pPr algn="ctr"/>
            <a:r>
              <a:rPr lang="es-ES" sz="1100" dirty="0" smtClean="0">
                <a:solidFill>
                  <a:srgbClr val="0A556E"/>
                </a:solidFill>
                <a:latin typeface="Arial"/>
                <a:cs typeface="Arial"/>
              </a:rPr>
              <a:t>Responsable Legalización Zona 1</a:t>
            </a:r>
            <a:endParaRPr lang="es-ES" sz="1100" dirty="0">
              <a:solidFill>
                <a:srgbClr val="0A556E"/>
              </a:solidFill>
              <a:latin typeface="Arial"/>
              <a:cs typeface="Arial"/>
            </a:endParaRPr>
          </a:p>
        </p:txBody>
      </p:sp>
      <p:sp>
        <p:nvSpPr>
          <p:cNvPr id="142" name="CuadroTexto 141"/>
          <p:cNvSpPr txBox="1"/>
          <p:nvPr/>
        </p:nvSpPr>
        <p:spPr>
          <a:xfrm>
            <a:off x="267650"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smtClean="0">
                <a:solidFill>
                  <a:srgbClr val="0A556E"/>
                </a:solidFill>
                <a:latin typeface="Arial"/>
                <a:cs typeface="Arial"/>
              </a:rPr>
              <a:t>Técnicos</a:t>
            </a:r>
            <a:endParaRPr lang="es-ES" sz="1100" dirty="0">
              <a:solidFill>
                <a:srgbClr val="0A556E"/>
              </a:solidFill>
              <a:latin typeface="Arial"/>
              <a:cs typeface="Arial"/>
            </a:endParaRPr>
          </a:p>
        </p:txBody>
      </p:sp>
      <p:cxnSp>
        <p:nvCxnSpPr>
          <p:cNvPr id="143" name="Conector angular 142"/>
          <p:cNvCxnSpPr>
            <a:stCxn id="145" idx="2"/>
            <a:endCxn id="144" idx="0"/>
          </p:cNvCxnSpPr>
          <p:nvPr/>
        </p:nvCxnSpPr>
        <p:spPr>
          <a:xfrm rot="16200000" flipH="1">
            <a:off x="6150539" y="2149474"/>
            <a:ext cx="728961" cy="2159814"/>
          </a:xfrm>
          <a:prstGeom prst="bentConnector3">
            <a:avLst>
              <a:gd name="adj1" fmla="val 65486"/>
            </a:avLst>
          </a:prstGeom>
          <a:ln w="19050">
            <a:solidFill>
              <a:srgbClr val="0A556E"/>
            </a:solidFill>
            <a:prstDash val="sysDash"/>
            <a:tailEnd type="stealth" w="med" len="lg"/>
          </a:ln>
        </p:spPr>
        <p:style>
          <a:lnRef idx="2">
            <a:schemeClr val="accent1"/>
          </a:lnRef>
          <a:fillRef idx="0">
            <a:schemeClr val="accent1"/>
          </a:fillRef>
          <a:effectRef idx="1">
            <a:schemeClr val="accent1"/>
          </a:effectRef>
          <a:fontRef idx="minor">
            <a:schemeClr val="tx1"/>
          </a:fontRef>
        </p:style>
      </p:cxnSp>
      <p:sp>
        <p:nvSpPr>
          <p:cNvPr id="144" name="CuadroTexto 143"/>
          <p:cNvSpPr txBox="1"/>
          <p:nvPr/>
        </p:nvSpPr>
        <p:spPr>
          <a:xfrm>
            <a:off x="6866692" y="3593862"/>
            <a:ext cx="1456468" cy="430887"/>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Responsable Ingeniería</a:t>
            </a:r>
            <a:endParaRPr lang="es-ES" sz="1100" dirty="0">
              <a:solidFill>
                <a:schemeClr val="bg1"/>
              </a:solidFill>
              <a:latin typeface="Arial"/>
              <a:cs typeface="Arial"/>
            </a:endParaRPr>
          </a:p>
        </p:txBody>
      </p:sp>
      <p:sp>
        <p:nvSpPr>
          <p:cNvPr id="145" name="CuadroTexto 144"/>
          <p:cNvSpPr txBox="1"/>
          <p:nvPr/>
        </p:nvSpPr>
        <p:spPr>
          <a:xfrm>
            <a:off x="4706878" y="2434014"/>
            <a:ext cx="1456468" cy="430887"/>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Responsable de Proyecto</a:t>
            </a:r>
            <a:endParaRPr lang="es-ES" sz="1100" dirty="0">
              <a:solidFill>
                <a:schemeClr val="bg1"/>
              </a:solidFill>
              <a:latin typeface="Arial"/>
              <a:cs typeface="Arial"/>
            </a:endParaRPr>
          </a:p>
        </p:txBody>
      </p:sp>
      <p:cxnSp>
        <p:nvCxnSpPr>
          <p:cNvPr id="146" name="Conector recto de flecha 145"/>
          <p:cNvCxnSpPr>
            <a:stCxn id="144" idx="2"/>
            <a:endCxn id="156" idx="0"/>
          </p:cNvCxnSpPr>
          <p:nvPr/>
        </p:nvCxnSpPr>
        <p:spPr>
          <a:xfrm flipH="1">
            <a:off x="7580075" y="4024749"/>
            <a:ext cx="14851" cy="1606636"/>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147" name="CuadroTexto 146"/>
          <p:cNvSpPr txBox="1"/>
          <p:nvPr/>
        </p:nvSpPr>
        <p:spPr>
          <a:xfrm>
            <a:off x="1164971"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smtClean="0">
                <a:solidFill>
                  <a:srgbClr val="0A556E"/>
                </a:solidFill>
                <a:latin typeface="Arial"/>
                <a:cs typeface="Arial"/>
              </a:rPr>
              <a:t>Técnicos</a:t>
            </a:r>
            <a:endParaRPr lang="es-ES" sz="1100" dirty="0">
              <a:solidFill>
                <a:srgbClr val="0A556E"/>
              </a:solidFill>
              <a:latin typeface="Arial"/>
              <a:cs typeface="Arial"/>
            </a:endParaRPr>
          </a:p>
        </p:txBody>
      </p:sp>
      <p:sp>
        <p:nvSpPr>
          <p:cNvPr id="151" name="CuadroTexto 150"/>
          <p:cNvSpPr txBox="1"/>
          <p:nvPr/>
        </p:nvSpPr>
        <p:spPr>
          <a:xfrm>
            <a:off x="2237637"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a:solidFill>
                  <a:srgbClr val="0A556E"/>
                </a:solidFill>
                <a:latin typeface="Arial"/>
                <a:cs typeface="Arial"/>
              </a:rPr>
              <a:t>Técnicos</a:t>
            </a:r>
          </a:p>
        </p:txBody>
      </p:sp>
      <p:sp>
        <p:nvSpPr>
          <p:cNvPr id="152" name="CuadroTexto 151"/>
          <p:cNvSpPr txBox="1"/>
          <p:nvPr/>
        </p:nvSpPr>
        <p:spPr>
          <a:xfrm>
            <a:off x="3134958"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a:solidFill>
                  <a:srgbClr val="0A556E"/>
                </a:solidFill>
                <a:latin typeface="Arial"/>
                <a:cs typeface="Arial"/>
              </a:rPr>
              <a:t>Técnicos</a:t>
            </a:r>
          </a:p>
        </p:txBody>
      </p:sp>
      <p:sp>
        <p:nvSpPr>
          <p:cNvPr id="153" name="CuadroTexto 152"/>
          <p:cNvSpPr txBox="1"/>
          <p:nvPr/>
        </p:nvSpPr>
        <p:spPr>
          <a:xfrm>
            <a:off x="4213192"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a:solidFill>
                  <a:srgbClr val="0A556E"/>
                </a:solidFill>
                <a:latin typeface="Arial"/>
                <a:cs typeface="Arial"/>
              </a:rPr>
              <a:t>Técnicos</a:t>
            </a:r>
          </a:p>
        </p:txBody>
      </p:sp>
      <p:sp>
        <p:nvSpPr>
          <p:cNvPr id="154" name="CuadroTexto 153"/>
          <p:cNvSpPr txBox="1"/>
          <p:nvPr/>
        </p:nvSpPr>
        <p:spPr>
          <a:xfrm>
            <a:off x="5110513"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a:solidFill>
                  <a:srgbClr val="0A556E"/>
                </a:solidFill>
                <a:latin typeface="Arial"/>
                <a:cs typeface="Arial"/>
              </a:rPr>
              <a:t>Técnicos</a:t>
            </a:r>
          </a:p>
        </p:txBody>
      </p:sp>
      <p:sp>
        <p:nvSpPr>
          <p:cNvPr id="155" name="CuadroTexto 154"/>
          <p:cNvSpPr txBox="1"/>
          <p:nvPr/>
        </p:nvSpPr>
        <p:spPr>
          <a:xfrm>
            <a:off x="6273416"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a:solidFill>
                  <a:srgbClr val="0A556E"/>
                </a:solidFill>
                <a:latin typeface="Arial"/>
                <a:cs typeface="Arial"/>
              </a:rPr>
              <a:t>Técnicos</a:t>
            </a:r>
          </a:p>
        </p:txBody>
      </p:sp>
      <p:sp>
        <p:nvSpPr>
          <p:cNvPr id="156" name="CuadroTexto 155"/>
          <p:cNvSpPr txBox="1"/>
          <p:nvPr/>
        </p:nvSpPr>
        <p:spPr>
          <a:xfrm>
            <a:off x="7170737"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a:solidFill>
                  <a:srgbClr val="0A556E"/>
                </a:solidFill>
                <a:latin typeface="Arial"/>
                <a:cs typeface="Arial"/>
              </a:rPr>
              <a:t>Técnicos</a:t>
            </a:r>
          </a:p>
        </p:txBody>
      </p:sp>
      <p:sp>
        <p:nvSpPr>
          <p:cNvPr id="157" name="CuadroTexto 156"/>
          <p:cNvSpPr txBox="1"/>
          <p:nvPr/>
        </p:nvSpPr>
        <p:spPr>
          <a:xfrm>
            <a:off x="8074078" y="5631385"/>
            <a:ext cx="818675" cy="26705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chor="ctr" anchorCtr="0">
            <a:noAutofit/>
          </a:bodyPr>
          <a:lstStyle/>
          <a:p>
            <a:pPr algn="ctr"/>
            <a:r>
              <a:rPr lang="es-ES" sz="1100" dirty="0">
                <a:solidFill>
                  <a:srgbClr val="0A556E"/>
                </a:solidFill>
                <a:latin typeface="Arial"/>
                <a:cs typeface="Arial"/>
              </a:rPr>
              <a:t>Técnicos</a:t>
            </a:r>
          </a:p>
        </p:txBody>
      </p:sp>
      <p:sp>
        <p:nvSpPr>
          <p:cNvPr id="161" name="CuadroTexto 160"/>
          <p:cNvSpPr txBox="1"/>
          <p:nvPr/>
        </p:nvSpPr>
        <p:spPr>
          <a:xfrm>
            <a:off x="2545631" y="4373720"/>
            <a:ext cx="1087288" cy="593185"/>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noAutofit/>
          </a:bodyPr>
          <a:lstStyle/>
          <a:p>
            <a:pPr algn="ctr"/>
            <a:r>
              <a:rPr lang="es-ES" sz="1100" dirty="0" smtClean="0">
                <a:solidFill>
                  <a:srgbClr val="0A556E"/>
                </a:solidFill>
                <a:latin typeface="Arial"/>
                <a:cs typeface="Arial"/>
              </a:rPr>
              <a:t>Responsable Legalización Zona 2</a:t>
            </a:r>
            <a:endParaRPr lang="es-ES" sz="1100" dirty="0">
              <a:solidFill>
                <a:srgbClr val="0A556E"/>
              </a:solidFill>
              <a:latin typeface="Arial"/>
              <a:cs typeface="Arial"/>
            </a:endParaRPr>
          </a:p>
        </p:txBody>
      </p:sp>
      <p:sp>
        <p:nvSpPr>
          <p:cNvPr id="162" name="CuadroTexto 161"/>
          <p:cNvSpPr txBox="1"/>
          <p:nvPr/>
        </p:nvSpPr>
        <p:spPr>
          <a:xfrm>
            <a:off x="4530556" y="4373720"/>
            <a:ext cx="1087288" cy="593185"/>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noAutofit/>
          </a:bodyPr>
          <a:lstStyle/>
          <a:p>
            <a:pPr algn="ctr"/>
            <a:r>
              <a:rPr lang="es-ES" sz="1100" dirty="0" smtClean="0">
                <a:solidFill>
                  <a:srgbClr val="0A556E"/>
                </a:solidFill>
                <a:latin typeface="Arial"/>
                <a:cs typeface="Arial"/>
              </a:rPr>
              <a:t>Responsable Legalización Zona 3</a:t>
            </a:r>
            <a:endParaRPr lang="es-ES" sz="1100" dirty="0">
              <a:solidFill>
                <a:srgbClr val="0A556E"/>
              </a:solidFill>
              <a:latin typeface="Arial"/>
              <a:cs typeface="Arial"/>
            </a:endParaRPr>
          </a:p>
        </p:txBody>
      </p:sp>
      <p:cxnSp>
        <p:nvCxnSpPr>
          <p:cNvPr id="163" name="Conector angular 162"/>
          <p:cNvCxnSpPr>
            <a:endCxn id="157" idx="0"/>
          </p:cNvCxnSpPr>
          <p:nvPr/>
        </p:nvCxnSpPr>
        <p:spPr>
          <a:xfrm>
            <a:off x="7594926" y="4966905"/>
            <a:ext cx="888490" cy="664480"/>
          </a:xfrm>
          <a:prstGeom prst="bentConnector2">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64" name="Conector angular 163"/>
          <p:cNvCxnSpPr>
            <a:endCxn id="155" idx="0"/>
          </p:cNvCxnSpPr>
          <p:nvPr/>
        </p:nvCxnSpPr>
        <p:spPr>
          <a:xfrm rot="10800000" flipV="1">
            <a:off x="6682754" y="4966905"/>
            <a:ext cx="912172" cy="664480"/>
          </a:xfrm>
          <a:prstGeom prst="bentConnector2">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65" name="Conector recto 164"/>
          <p:cNvCxnSpPr/>
          <p:nvPr/>
        </p:nvCxnSpPr>
        <p:spPr>
          <a:xfrm flipV="1">
            <a:off x="5110513" y="4966906"/>
            <a:ext cx="0" cy="306336"/>
          </a:xfrm>
          <a:prstGeom prst="line">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166" name="Conector recto 165"/>
          <p:cNvCxnSpPr/>
          <p:nvPr/>
        </p:nvCxnSpPr>
        <p:spPr>
          <a:xfrm flipV="1">
            <a:off x="3089284" y="4966906"/>
            <a:ext cx="0" cy="306336"/>
          </a:xfrm>
          <a:prstGeom prst="line">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167" name="Conector recto 166"/>
          <p:cNvCxnSpPr/>
          <p:nvPr/>
        </p:nvCxnSpPr>
        <p:spPr>
          <a:xfrm flipV="1">
            <a:off x="1161631" y="4966906"/>
            <a:ext cx="0" cy="306336"/>
          </a:xfrm>
          <a:prstGeom prst="line">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168" name="Conector angular 167"/>
          <p:cNvCxnSpPr>
            <a:stCxn id="153" idx="0"/>
            <a:endCxn id="154" idx="0"/>
          </p:cNvCxnSpPr>
          <p:nvPr/>
        </p:nvCxnSpPr>
        <p:spPr>
          <a:xfrm rot="5400000" flipH="1" flipV="1">
            <a:off x="5071190" y="5182725"/>
            <a:ext cx="12700" cy="897321"/>
          </a:xfrm>
          <a:prstGeom prst="bentConnector3">
            <a:avLst>
              <a:gd name="adj1" fmla="val 2911110"/>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169" name="Conector angular 168"/>
          <p:cNvCxnSpPr/>
          <p:nvPr/>
        </p:nvCxnSpPr>
        <p:spPr>
          <a:xfrm rot="5400000" flipH="1" flipV="1">
            <a:off x="3049961" y="5182725"/>
            <a:ext cx="12700" cy="897321"/>
          </a:xfrm>
          <a:prstGeom prst="bentConnector3">
            <a:avLst>
              <a:gd name="adj1" fmla="val 2911110"/>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170" name="Conector angular 169"/>
          <p:cNvCxnSpPr/>
          <p:nvPr/>
        </p:nvCxnSpPr>
        <p:spPr>
          <a:xfrm rot="5400000" flipH="1" flipV="1">
            <a:off x="1122308" y="5182725"/>
            <a:ext cx="12700" cy="897321"/>
          </a:xfrm>
          <a:prstGeom prst="bentConnector3">
            <a:avLst>
              <a:gd name="adj1" fmla="val 2911110"/>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171" name="Conector angular 170"/>
          <p:cNvCxnSpPr>
            <a:stCxn id="141" idx="0"/>
            <a:endCxn id="162" idx="0"/>
          </p:cNvCxnSpPr>
          <p:nvPr/>
        </p:nvCxnSpPr>
        <p:spPr>
          <a:xfrm rot="5400000" flipH="1" flipV="1">
            <a:off x="3101429" y="2400949"/>
            <a:ext cx="12700" cy="3945542"/>
          </a:xfrm>
          <a:prstGeom prst="bentConnector3">
            <a:avLst>
              <a:gd name="adj1" fmla="val 1800000"/>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172" name="Conector angular 171"/>
          <p:cNvCxnSpPr/>
          <p:nvPr/>
        </p:nvCxnSpPr>
        <p:spPr>
          <a:xfrm rot="10800000" flipV="1">
            <a:off x="3089284" y="3344333"/>
            <a:ext cx="2345828" cy="787930"/>
          </a:xfrm>
          <a:prstGeom prst="bentConnector3">
            <a:avLst>
              <a:gd name="adj1" fmla="val 99928"/>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73" name="Conector recto 172"/>
          <p:cNvCxnSpPr>
            <a:stCxn id="144" idx="1"/>
          </p:cNvCxnSpPr>
          <p:nvPr/>
        </p:nvCxnSpPr>
        <p:spPr>
          <a:xfrm flipH="1">
            <a:off x="3089283" y="3809306"/>
            <a:ext cx="3777409" cy="694"/>
          </a:xfrm>
          <a:prstGeom prst="line">
            <a:avLst/>
          </a:prstGeom>
          <a:ln w="19050">
            <a:solidFill>
              <a:srgbClr val="0A556E"/>
            </a:solidFill>
            <a:prstDash val="sysDash"/>
          </a:ln>
        </p:spPr>
        <p:style>
          <a:lnRef idx="2">
            <a:schemeClr val="accent1"/>
          </a:lnRef>
          <a:fillRef idx="0">
            <a:schemeClr val="accent1"/>
          </a:fillRef>
          <a:effectRef idx="1">
            <a:schemeClr val="accent1"/>
          </a:effectRef>
          <a:fontRef idx="minor">
            <a:schemeClr val="tx1"/>
          </a:fontRef>
        </p:style>
      </p:cxnSp>
      <p:cxnSp>
        <p:nvCxnSpPr>
          <p:cNvPr id="174" name="Conector recto de flecha 173"/>
          <p:cNvCxnSpPr>
            <a:endCxn id="161" idx="0"/>
          </p:cNvCxnSpPr>
          <p:nvPr/>
        </p:nvCxnSpPr>
        <p:spPr>
          <a:xfrm flipH="1">
            <a:off x="3089275" y="4132264"/>
            <a:ext cx="8" cy="241456"/>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175" name="CuadroTexto 174"/>
          <p:cNvSpPr txBox="1"/>
          <p:nvPr/>
        </p:nvSpPr>
        <p:spPr>
          <a:xfrm>
            <a:off x="1086325" y="1633234"/>
            <a:ext cx="7293279" cy="409086"/>
          </a:xfrm>
          <a:prstGeom prst="rect">
            <a:avLst/>
          </a:prstGeom>
          <a:noFill/>
        </p:spPr>
        <p:txBody>
          <a:bodyPr wrap="square" lIns="0" tIns="0" rIns="0" bIns="0" rtlCol="0">
            <a:spAutoFit/>
          </a:bodyPr>
          <a:lstStyle/>
          <a:p>
            <a:pPr>
              <a:lnSpc>
                <a:spcPts val="1600"/>
              </a:lnSpc>
            </a:pPr>
            <a:r>
              <a:rPr lang="es-ES" sz="1100" dirty="0" smtClean="0">
                <a:latin typeface="Arial"/>
                <a:cs typeface="Arial"/>
              </a:rPr>
              <a:t>De </a:t>
            </a:r>
            <a:r>
              <a:rPr lang="es-ES" sz="1100" dirty="0">
                <a:latin typeface="Arial"/>
                <a:cs typeface="Arial"/>
              </a:rPr>
              <a:t>cara a poder prestar el servicio de la forma más efectiva posible, se describe a continuación la estructura </a:t>
            </a:r>
            <a:r>
              <a:rPr lang="es-ES" sz="1100" dirty="0" smtClean="0">
                <a:latin typeface="Arial"/>
                <a:cs typeface="Arial"/>
              </a:rPr>
              <a:t>que SITER </a:t>
            </a:r>
            <a:r>
              <a:rPr lang="es-ES" sz="1100" dirty="0" smtClean="0"/>
              <a:t>propone en la Legalización, </a:t>
            </a:r>
            <a:r>
              <a:rPr lang="es-ES" sz="1100" dirty="0"/>
              <a:t>para una mejor interlocución con el cliente:</a:t>
            </a:r>
            <a:endParaRPr lang="es-ES_tradnl" sz="1100" dirty="0"/>
          </a:p>
        </p:txBody>
      </p:sp>
    </p:spTree>
    <p:extLst>
      <p:ext uri="{BB962C8B-B14F-4D97-AF65-F5344CB8AC3E}">
        <p14:creationId xmlns:p14="http://schemas.microsoft.com/office/powerpoint/2010/main" val="34103101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777707" y="735767"/>
            <a:ext cx="5394515" cy="3596344"/>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sp>
        <p:nvSpPr>
          <p:cNvPr id="13" name="CuadroTexto 12"/>
          <p:cNvSpPr txBox="1"/>
          <p:nvPr/>
        </p:nvSpPr>
        <p:spPr>
          <a:xfrm>
            <a:off x="4355535" y="4951088"/>
            <a:ext cx="4163833" cy="814753"/>
          </a:xfrm>
          <a:prstGeom prst="rect">
            <a:avLst/>
          </a:prstGeom>
          <a:noFill/>
        </p:spPr>
        <p:txBody>
          <a:bodyPr wrap="square" lIns="0" tIns="0" rIns="0" bIns="0" rtlCol="0">
            <a:spAutoFit/>
          </a:bodyPr>
          <a:lstStyle/>
          <a:p>
            <a:pPr>
              <a:lnSpc>
                <a:spcPts val="1600"/>
              </a:lnSpc>
              <a:spcBef>
                <a:spcPts val="600"/>
              </a:spcBef>
            </a:pPr>
            <a:r>
              <a:rPr lang="es-ES" sz="1100" dirty="0">
                <a:latin typeface="Arial"/>
                <a:cs typeface="Arial"/>
              </a:rPr>
              <a:t>SITER2000 cuenta para su Ingeniería con personal cualificado en las distintas áreas de actuación, tales como Ingenieros, Arquitectos, Delineantes y demás personal necesario que complemente al anterior en los distintos trabajos.</a:t>
            </a:r>
            <a:r>
              <a:rPr lang="es-ES_tradnl" sz="1100" dirty="0">
                <a:latin typeface="Arial"/>
                <a:cs typeface="Arial"/>
              </a:rPr>
              <a:t> </a:t>
            </a:r>
          </a:p>
        </p:txBody>
      </p:sp>
      <p:sp>
        <p:nvSpPr>
          <p:cNvPr id="53" name="Rectángulo 52"/>
          <p:cNvSpPr/>
          <p:nvPr/>
        </p:nvSpPr>
        <p:spPr>
          <a:xfrm>
            <a:off x="0" y="1"/>
            <a:ext cx="3778296" cy="6532800"/>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533060" y="1614687"/>
            <a:ext cx="3150779" cy="3687334"/>
          </a:xfrm>
          <a:prstGeom prst="rect">
            <a:avLst/>
          </a:prstGeom>
          <a:noFill/>
        </p:spPr>
        <p:txBody>
          <a:bodyPr wrap="square" lIns="0" tIns="0" rIns="0" bIns="0" rtlCol="0">
            <a:spAutoFit/>
          </a:bodyPr>
          <a:lstStyle/>
          <a:p>
            <a:pPr>
              <a:lnSpc>
                <a:spcPts val="1600"/>
              </a:lnSpc>
            </a:pPr>
            <a:r>
              <a:rPr lang="es-ES_tradnl" sz="1100" b="1" dirty="0" smtClean="0">
                <a:latin typeface="Arial"/>
                <a:cs typeface="Arial"/>
              </a:rPr>
              <a:t>Funciones desempeñadas</a:t>
            </a:r>
            <a:br>
              <a:rPr lang="es-ES_tradnl" sz="1100" b="1" dirty="0" smtClean="0">
                <a:latin typeface="Arial"/>
                <a:cs typeface="Arial"/>
              </a:rPr>
            </a:br>
            <a:r>
              <a:rPr lang="es-ES_tradnl" sz="1100" b="1" dirty="0" smtClean="0">
                <a:latin typeface="Arial"/>
                <a:cs typeface="Arial"/>
              </a:rPr>
              <a:t>por el Departamento de Ingeniería</a:t>
            </a:r>
            <a:endParaRPr lang="es-ES_tradnl" sz="1100" dirty="0">
              <a:latin typeface="Arial"/>
              <a:cs typeface="Arial"/>
            </a:endParaRPr>
          </a:p>
          <a:p>
            <a:pPr lvl="0">
              <a:lnSpc>
                <a:spcPts val="1600"/>
              </a:lnSpc>
            </a:pPr>
            <a:r>
              <a:rPr lang="es-ES" sz="1100" dirty="0" smtClean="0">
                <a:solidFill>
                  <a:srgbClr val="0A556E"/>
                </a:solidFill>
                <a:latin typeface="Arial"/>
                <a:cs typeface="Arial"/>
              </a:rPr>
              <a:t>• </a:t>
            </a:r>
            <a:r>
              <a:rPr lang="es-ES" sz="1100" dirty="0" smtClean="0">
                <a:latin typeface="Arial"/>
                <a:cs typeface="Arial"/>
              </a:rPr>
              <a:t>Realización </a:t>
            </a:r>
            <a:r>
              <a:rPr lang="es-ES" sz="1100" dirty="0">
                <a:latin typeface="Arial"/>
                <a:cs typeface="Arial"/>
              </a:rPr>
              <a:t>de </a:t>
            </a:r>
            <a:r>
              <a:rPr lang="es-ES" sz="1100" dirty="0" smtClean="0">
                <a:latin typeface="Arial"/>
                <a:cs typeface="Arial"/>
              </a:rPr>
              <a:t>replanteos.</a:t>
            </a:r>
            <a:endParaRPr lang="es-ES_tradnl" sz="1100" dirty="0">
              <a:latin typeface="Arial"/>
              <a:cs typeface="Arial"/>
            </a:endParaRPr>
          </a:p>
          <a:p>
            <a:pPr lvl="0">
              <a:lnSpc>
                <a:spcPts val="1600"/>
              </a:lnSpc>
            </a:pPr>
            <a:r>
              <a:rPr lang="es-ES" sz="1100" dirty="0" smtClean="0">
                <a:solidFill>
                  <a:srgbClr val="0A556E"/>
                </a:solidFill>
                <a:latin typeface="Arial"/>
                <a:cs typeface="Arial"/>
              </a:rPr>
              <a:t>• </a:t>
            </a:r>
            <a:r>
              <a:rPr lang="es-ES" sz="1100" dirty="0" smtClean="0">
                <a:latin typeface="Arial"/>
                <a:cs typeface="Arial"/>
              </a:rPr>
              <a:t>Planos.</a:t>
            </a:r>
            <a:endParaRPr lang="es-ES_tradnl" sz="1100" dirty="0">
              <a:latin typeface="Arial"/>
              <a:cs typeface="Arial"/>
            </a:endParaRPr>
          </a:p>
          <a:p>
            <a:pPr lvl="0">
              <a:lnSpc>
                <a:spcPts val="1600"/>
              </a:lnSpc>
            </a:pPr>
            <a:r>
              <a:rPr lang="es-ES" sz="1100" dirty="0" smtClean="0">
                <a:solidFill>
                  <a:srgbClr val="0A556E"/>
                </a:solidFill>
                <a:latin typeface="Arial"/>
                <a:cs typeface="Arial"/>
              </a:rPr>
              <a:t>• </a:t>
            </a:r>
            <a:r>
              <a:rPr lang="es-ES" sz="1100" dirty="0" smtClean="0">
                <a:latin typeface="Arial"/>
                <a:cs typeface="Arial"/>
              </a:rPr>
              <a:t>Realización </a:t>
            </a:r>
            <a:r>
              <a:rPr lang="es-ES" sz="1100" dirty="0">
                <a:latin typeface="Arial"/>
                <a:cs typeface="Arial"/>
              </a:rPr>
              <a:t>de </a:t>
            </a:r>
            <a:r>
              <a:rPr lang="es-ES" sz="1100" dirty="0" smtClean="0">
                <a:latin typeface="Arial"/>
                <a:cs typeface="Arial"/>
              </a:rPr>
              <a:t>proyectos.</a:t>
            </a:r>
            <a:endParaRPr lang="es-ES_tradnl" sz="1100" dirty="0">
              <a:latin typeface="Arial"/>
              <a:cs typeface="Arial"/>
            </a:endParaRPr>
          </a:p>
          <a:p>
            <a:pPr lvl="0">
              <a:lnSpc>
                <a:spcPts val="1600"/>
              </a:lnSpc>
            </a:pPr>
            <a:r>
              <a:rPr lang="es-ES" sz="1100" dirty="0" smtClean="0">
                <a:solidFill>
                  <a:srgbClr val="0A556E"/>
                </a:solidFill>
                <a:latin typeface="Arial"/>
                <a:cs typeface="Arial"/>
              </a:rPr>
              <a:t>• </a:t>
            </a:r>
            <a:r>
              <a:rPr lang="es-ES" sz="1100" dirty="0" smtClean="0">
                <a:latin typeface="Arial"/>
                <a:cs typeface="Arial"/>
              </a:rPr>
              <a:t>As</a:t>
            </a:r>
            <a:r>
              <a:rPr lang="es-ES" sz="1100" dirty="0">
                <a:latin typeface="Arial"/>
                <a:cs typeface="Arial"/>
              </a:rPr>
              <a:t>-</a:t>
            </a:r>
            <a:r>
              <a:rPr lang="es-ES" sz="1100" dirty="0" err="1" smtClean="0">
                <a:latin typeface="Arial"/>
                <a:cs typeface="Arial"/>
              </a:rPr>
              <a:t>Built</a:t>
            </a:r>
            <a:r>
              <a:rPr lang="es-ES" sz="1100" dirty="0" smtClean="0">
                <a:latin typeface="Arial"/>
                <a:cs typeface="Arial"/>
              </a:rPr>
              <a:t>.</a:t>
            </a:r>
            <a:endParaRPr lang="es-ES_tradnl" sz="1100" dirty="0">
              <a:latin typeface="Arial"/>
              <a:cs typeface="Arial"/>
            </a:endParaRPr>
          </a:p>
          <a:p>
            <a:pPr lvl="0">
              <a:lnSpc>
                <a:spcPts val="1600"/>
              </a:lnSpc>
            </a:pPr>
            <a:r>
              <a:rPr lang="es-ES" sz="1100" dirty="0" smtClean="0">
                <a:solidFill>
                  <a:srgbClr val="0A556E"/>
                </a:solidFill>
                <a:latin typeface="Arial"/>
                <a:cs typeface="Arial"/>
              </a:rPr>
              <a:t>• </a:t>
            </a:r>
            <a:r>
              <a:rPr lang="es-ES" sz="1100" dirty="0" smtClean="0">
                <a:latin typeface="Arial"/>
                <a:cs typeface="Arial"/>
              </a:rPr>
              <a:t>Direcciones </a:t>
            </a:r>
            <a:r>
              <a:rPr lang="es-ES" sz="1100" dirty="0">
                <a:latin typeface="Arial"/>
                <a:cs typeface="Arial"/>
              </a:rPr>
              <a:t>de </a:t>
            </a:r>
            <a:r>
              <a:rPr lang="es-ES" sz="1100" dirty="0" smtClean="0">
                <a:latin typeface="Arial"/>
                <a:cs typeface="Arial"/>
              </a:rPr>
              <a:t>Obra.</a:t>
            </a:r>
            <a:endParaRPr lang="es-ES_tradnl" sz="1100" dirty="0">
              <a:latin typeface="Arial"/>
              <a:cs typeface="Arial"/>
            </a:endParaRPr>
          </a:p>
          <a:p>
            <a:pPr lvl="0">
              <a:lnSpc>
                <a:spcPts val="1600"/>
              </a:lnSpc>
            </a:pPr>
            <a:r>
              <a:rPr lang="es-ES" sz="1100" dirty="0" smtClean="0">
                <a:solidFill>
                  <a:srgbClr val="0A556E"/>
                </a:solidFill>
                <a:latin typeface="Arial"/>
                <a:cs typeface="Arial"/>
              </a:rPr>
              <a:t>• </a:t>
            </a:r>
            <a:r>
              <a:rPr lang="es-ES" sz="1100" dirty="0" smtClean="0">
                <a:latin typeface="Arial"/>
                <a:cs typeface="Arial"/>
              </a:rPr>
              <a:t>Legalización </a:t>
            </a:r>
            <a:r>
              <a:rPr lang="es-ES" sz="1100" dirty="0">
                <a:latin typeface="Arial"/>
                <a:cs typeface="Arial"/>
              </a:rPr>
              <a:t>de proyectos ante </a:t>
            </a:r>
            <a:r>
              <a:rPr lang="es-ES" sz="1100" dirty="0" smtClean="0">
                <a:latin typeface="Arial"/>
                <a:cs typeface="Arial"/>
              </a:rPr>
              <a:t>Ayuntamientos.</a:t>
            </a:r>
            <a:endParaRPr lang="es-ES_tradnl" sz="1100" dirty="0">
              <a:latin typeface="Arial"/>
              <a:cs typeface="Arial"/>
            </a:endParaRPr>
          </a:p>
          <a:p>
            <a:pPr lvl="0">
              <a:lnSpc>
                <a:spcPts val="1600"/>
              </a:lnSpc>
            </a:pPr>
            <a:r>
              <a:rPr lang="es-ES" sz="1100" dirty="0" smtClean="0">
                <a:solidFill>
                  <a:srgbClr val="0A556E"/>
                </a:solidFill>
                <a:latin typeface="Arial"/>
                <a:cs typeface="Arial"/>
              </a:rPr>
              <a:t>• </a:t>
            </a:r>
            <a:r>
              <a:rPr lang="es-ES" sz="1100" dirty="0" smtClean="0">
                <a:latin typeface="Arial"/>
                <a:cs typeface="Arial"/>
              </a:rPr>
              <a:t>Documentación </a:t>
            </a:r>
            <a:r>
              <a:rPr lang="es-ES" sz="1100" dirty="0">
                <a:latin typeface="Arial"/>
                <a:cs typeface="Arial"/>
              </a:rPr>
              <a:t>requerida por el cliente como</a:t>
            </a:r>
            <a:r>
              <a:rPr lang="es-ES" sz="1100" dirty="0" smtClean="0">
                <a:latin typeface="Arial"/>
                <a:cs typeface="Arial"/>
              </a:rPr>
              <a:t>:</a:t>
            </a:r>
            <a:endParaRPr lang="es-ES_tradnl" sz="1100" dirty="0">
              <a:latin typeface="Arial"/>
              <a:cs typeface="Arial"/>
            </a:endParaRPr>
          </a:p>
          <a:p>
            <a:pPr marL="177800" lvl="0">
              <a:lnSpc>
                <a:spcPts val="1600"/>
              </a:lnSpc>
            </a:pPr>
            <a:r>
              <a:rPr lang="es-ES" sz="1100" dirty="0" smtClean="0">
                <a:latin typeface="Arial"/>
                <a:cs typeface="Arial"/>
              </a:rPr>
              <a:t>–</a:t>
            </a:r>
            <a:r>
              <a:rPr lang="es-ES" sz="1100" dirty="0">
                <a:latin typeface="Arial"/>
                <a:cs typeface="Arial"/>
              </a:rPr>
              <a:t> </a:t>
            </a:r>
            <a:r>
              <a:rPr lang="es-ES" sz="1100" dirty="0" smtClean="0">
                <a:latin typeface="Arial"/>
                <a:cs typeface="Arial"/>
              </a:rPr>
              <a:t>Fotomontajes.</a:t>
            </a:r>
            <a:endParaRPr lang="es-ES_tradnl" sz="1100" dirty="0">
              <a:latin typeface="Arial"/>
              <a:cs typeface="Arial"/>
            </a:endParaRPr>
          </a:p>
          <a:p>
            <a:pPr marL="177800" lvl="1">
              <a:lnSpc>
                <a:spcPts val="1600"/>
              </a:lnSpc>
            </a:pPr>
            <a:r>
              <a:rPr lang="es-ES" sz="1100" dirty="0" smtClean="0">
                <a:latin typeface="Arial"/>
                <a:cs typeface="Arial"/>
              </a:rPr>
              <a:t>– Cálculos </a:t>
            </a:r>
            <a:r>
              <a:rPr lang="es-ES" sz="1100" dirty="0">
                <a:latin typeface="Arial"/>
                <a:cs typeface="Arial"/>
              </a:rPr>
              <a:t>estructurales o </a:t>
            </a:r>
            <a:r>
              <a:rPr lang="es-ES" sz="1100" dirty="0" smtClean="0">
                <a:latin typeface="Arial"/>
                <a:cs typeface="Arial"/>
              </a:rPr>
              <a:t>eléctricos.</a:t>
            </a:r>
            <a:endParaRPr lang="es-ES_tradnl" sz="1100" dirty="0">
              <a:latin typeface="Arial"/>
              <a:cs typeface="Arial"/>
            </a:endParaRPr>
          </a:p>
          <a:p>
            <a:pPr marL="177800" lvl="1">
              <a:lnSpc>
                <a:spcPts val="1600"/>
              </a:lnSpc>
            </a:pPr>
            <a:r>
              <a:rPr lang="es-ES" sz="1100" dirty="0" smtClean="0">
                <a:latin typeface="Arial"/>
                <a:cs typeface="Arial"/>
              </a:rPr>
              <a:t>– Estudios Medioambientales.</a:t>
            </a:r>
            <a:endParaRPr lang="es-ES_tradnl" sz="1100" dirty="0">
              <a:latin typeface="Arial"/>
              <a:cs typeface="Arial"/>
            </a:endParaRPr>
          </a:p>
          <a:p>
            <a:pPr marL="177800" lvl="1">
              <a:lnSpc>
                <a:spcPts val="1600"/>
              </a:lnSpc>
            </a:pPr>
            <a:r>
              <a:rPr lang="es-ES" sz="1100" dirty="0" smtClean="0">
                <a:latin typeface="Arial"/>
                <a:cs typeface="Arial"/>
              </a:rPr>
              <a:t>– Evaluación </a:t>
            </a:r>
            <a:r>
              <a:rPr lang="es-ES" sz="1100" dirty="0">
                <a:latin typeface="Arial"/>
                <a:cs typeface="Arial"/>
              </a:rPr>
              <a:t>de </a:t>
            </a:r>
            <a:r>
              <a:rPr lang="es-ES" sz="1100" dirty="0" smtClean="0">
                <a:latin typeface="Arial"/>
                <a:cs typeface="Arial"/>
              </a:rPr>
              <a:t>Infraestructuras.</a:t>
            </a:r>
            <a:endParaRPr lang="es-ES_tradnl" sz="1100" dirty="0">
              <a:latin typeface="Arial"/>
              <a:cs typeface="Arial"/>
            </a:endParaRPr>
          </a:p>
          <a:p>
            <a:pPr marL="177800" lvl="1">
              <a:lnSpc>
                <a:spcPts val="1600"/>
              </a:lnSpc>
            </a:pPr>
            <a:r>
              <a:rPr lang="es-ES" sz="1100" dirty="0" smtClean="0">
                <a:latin typeface="Arial"/>
                <a:cs typeface="Arial"/>
              </a:rPr>
              <a:t>– Mediciones Radioeléctricas.</a:t>
            </a:r>
            <a:endParaRPr lang="es-ES_tradnl" sz="1100" dirty="0">
              <a:latin typeface="Arial"/>
              <a:cs typeface="Arial"/>
            </a:endParaRPr>
          </a:p>
          <a:p>
            <a:pPr marL="177800" lvl="1">
              <a:lnSpc>
                <a:spcPts val="1600"/>
              </a:lnSpc>
            </a:pPr>
            <a:r>
              <a:rPr lang="es-ES" sz="1100" dirty="0" smtClean="0">
                <a:latin typeface="Arial"/>
                <a:cs typeface="Arial"/>
              </a:rPr>
              <a:t>– Mediciones Acústicas.</a:t>
            </a:r>
            <a:endParaRPr lang="es-ES_tradnl" sz="1100" dirty="0">
              <a:latin typeface="Arial"/>
              <a:cs typeface="Arial"/>
            </a:endParaRPr>
          </a:p>
          <a:p>
            <a:pPr marL="177800" lvl="1">
              <a:lnSpc>
                <a:spcPts val="1600"/>
              </a:lnSpc>
            </a:pPr>
            <a:r>
              <a:rPr lang="es-ES" sz="1100" dirty="0" smtClean="0">
                <a:latin typeface="Arial"/>
                <a:cs typeface="Arial"/>
              </a:rPr>
              <a:t>– Carpetas </a:t>
            </a:r>
            <a:r>
              <a:rPr lang="es-ES" sz="1100" dirty="0">
                <a:latin typeface="Arial"/>
                <a:cs typeface="Arial"/>
              </a:rPr>
              <a:t>de </a:t>
            </a:r>
            <a:r>
              <a:rPr lang="es-ES" sz="1100" dirty="0" smtClean="0">
                <a:latin typeface="Arial"/>
                <a:cs typeface="Arial"/>
              </a:rPr>
              <a:t>Construcción.</a:t>
            </a:r>
            <a:endParaRPr lang="es-ES_tradnl" sz="1100" dirty="0">
              <a:latin typeface="Arial"/>
              <a:cs typeface="Arial"/>
            </a:endParaRPr>
          </a:p>
          <a:p>
            <a:pPr marL="177800" lvl="1">
              <a:lnSpc>
                <a:spcPts val="1600"/>
              </a:lnSpc>
            </a:pPr>
            <a:r>
              <a:rPr lang="es-ES" sz="1100" dirty="0" smtClean="0">
                <a:latin typeface="Arial"/>
                <a:cs typeface="Arial"/>
              </a:rPr>
              <a:t>– Carpetas </a:t>
            </a:r>
            <a:r>
              <a:rPr lang="es-ES" sz="1100" dirty="0">
                <a:latin typeface="Arial"/>
                <a:cs typeface="Arial"/>
              </a:rPr>
              <a:t>In-</a:t>
            </a:r>
            <a:r>
              <a:rPr lang="es-ES" sz="1100" dirty="0" smtClean="0">
                <a:latin typeface="Arial"/>
                <a:cs typeface="Arial"/>
              </a:rPr>
              <a:t>situ.</a:t>
            </a:r>
            <a:endParaRPr lang="es-ES_tradnl" sz="1100" dirty="0">
              <a:latin typeface="Arial"/>
              <a:cs typeface="Arial"/>
            </a:endParaRPr>
          </a:p>
          <a:p>
            <a:pPr marL="177800">
              <a:lnSpc>
                <a:spcPts val="1600"/>
              </a:lnSpc>
            </a:pPr>
            <a:r>
              <a:rPr lang="es-ES" sz="1100" dirty="0" smtClean="0">
                <a:latin typeface="Arial"/>
                <a:cs typeface="Arial"/>
              </a:rPr>
              <a:t>– Cartografías</a:t>
            </a:r>
            <a:r>
              <a:rPr lang="es-ES_tradnl" sz="1100" dirty="0" smtClean="0">
                <a:latin typeface="Arial"/>
                <a:cs typeface="Arial"/>
              </a:rPr>
              <a:t> .</a:t>
            </a:r>
            <a:endParaRPr lang="es-ES_tradnl" sz="1100" dirty="0">
              <a:latin typeface="Arial"/>
              <a:cs typeface="Arial"/>
            </a:endParaRPr>
          </a:p>
        </p:txBody>
      </p:sp>
      <p:pic>
        <p:nvPicPr>
          <p:cNvPr id="5" name="Imagen 4" descr="logoSi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163348" y="413269"/>
            <a:ext cx="2585060" cy="369332"/>
          </a:xfrm>
          <a:prstGeom prst="rect">
            <a:avLst/>
          </a:prstGeom>
          <a:noFill/>
        </p:spPr>
        <p:txBody>
          <a:bodyPr wrap="square" rtlCol="0">
            <a:spAutoFit/>
          </a:bodyPr>
          <a:lstStyle/>
          <a:p>
            <a:pPr algn="r"/>
            <a:r>
              <a:rPr lang="es-ES" dirty="0" smtClean="0">
                <a:solidFill>
                  <a:schemeClr val="bg1"/>
                </a:solidFill>
                <a:latin typeface="Arial"/>
                <a:cs typeface="Arial"/>
              </a:rPr>
              <a:t>Ingeniería</a:t>
            </a:r>
            <a:endParaRPr lang="es-ES" dirty="0">
              <a:solidFill>
                <a:schemeClr val="bg1"/>
              </a:solidFill>
            </a:endParaRPr>
          </a:p>
        </p:txBody>
      </p:sp>
    </p:spTree>
    <p:extLst>
      <p:ext uri="{BB962C8B-B14F-4D97-AF65-F5344CB8AC3E}">
        <p14:creationId xmlns:p14="http://schemas.microsoft.com/office/powerpoint/2010/main" val="12341675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preferRelativeResize="0">
            <a:picLocks/>
          </p:cNvPicPr>
          <p:nvPr/>
        </p:nvPicPr>
        <p:blipFill rotWithShape="1">
          <a:blip r:embed="rId2"/>
          <a:srcRect l="3533" r="1957" b="5198"/>
          <a:stretch/>
        </p:blipFill>
        <p:spPr>
          <a:xfrm flipH="1">
            <a:off x="0" y="741600"/>
            <a:ext cx="9162000" cy="5799600"/>
          </a:xfrm>
          <a:prstGeom prst="rect">
            <a:avLst/>
          </a:prstGeom>
        </p:spPr>
      </p:pic>
      <p:sp>
        <p:nvSpPr>
          <p:cNvPr id="61" name="Rectángulo 60"/>
          <p:cNvSpPr/>
          <p:nvPr/>
        </p:nvSpPr>
        <p:spPr>
          <a:xfrm>
            <a:off x="0" y="741599"/>
            <a:ext cx="5583730" cy="5796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967967" y="413269"/>
            <a:ext cx="2780441" cy="369332"/>
          </a:xfrm>
          <a:prstGeom prst="rect">
            <a:avLst/>
          </a:prstGeom>
          <a:noFill/>
        </p:spPr>
        <p:txBody>
          <a:bodyPr wrap="square" rtlCol="0">
            <a:spAutoFit/>
          </a:bodyPr>
          <a:lstStyle/>
          <a:p>
            <a:pPr algn="r"/>
            <a:r>
              <a:rPr lang="es-ES" dirty="0" smtClean="0">
                <a:solidFill>
                  <a:schemeClr val="bg1"/>
                </a:solidFill>
                <a:latin typeface="Arial"/>
                <a:cs typeface="Arial"/>
              </a:rPr>
              <a:t>Ingeniería</a:t>
            </a:r>
            <a:endParaRPr lang="es-ES" dirty="0">
              <a:solidFill>
                <a:schemeClr val="bg1"/>
              </a:solidFill>
            </a:endParaRPr>
          </a:p>
        </p:txBody>
      </p:sp>
      <p:sp>
        <p:nvSpPr>
          <p:cNvPr id="35" name="CuadroTexto 34"/>
          <p:cNvSpPr txBox="1"/>
          <p:nvPr/>
        </p:nvSpPr>
        <p:spPr>
          <a:xfrm>
            <a:off x="-5051" y="1519991"/>
            <a:ext cx="5601412" cy="199200"/>
          </a:xfrm>
          <a:prstGeom prst="rect">
            <a:avLst/>
          </a:prstGeom>
          <a:noFill/>
        </p:spPr>
        <p:txBody>
          <a:bodyPr wrap="square" lIns="0" tIns="0" rIns="0" bIns="0" rtlCol="0">
            <a:spAutoFit/>
          </a:bodyPr>
          <a:lstStyle/>
          <a:p>
            <a:pPr algn="ctr">
              <a:lnSpc>
                <a:spcPts val="1600"/>
              </a:lnSpc>
              <a:spcBef>
                <a:spcPts val="600"/>
              </a:spcBef>
            </a:pPr>
            <a:r>
              <a:rPr lang="es-ES" sz="1100" b="1" dirty="0" smtClean="0">
                <a:solidFill>
                  <a:srgbClr val="0A556E"/>
                </a:solidFill>
                <a:latin typeface="Arial"/>
                <a:cs typeface="Arial"/>
              </a:rPr>
              <a:t>GESTIÓN DE INCIDENCIAS DE OBRA</a:t>
            </a:r>
            <a:endParaRPr lang="es-ES_tradnl" sz="1100" dirty="0"/>
          </a:p>
        </p:txBody>
      </p:sp>
      <p:grpSp>
        <p:nvGrpSpPr>
          <p:cNvPr id="66" name="Agrupar 65"/>
          <p:cNvGrpSpPr/>
          <p:nvPr/>
        </p:nvGrpSpPr>
        <p:grpSpPr>
          <a:xfrm>
            <a:off x="96841" y="2130125"/>
            <a:ext cx="5405062" cy="3511016"/>
            <a:chOff x="2804728" y="2130125"/>
            <a:chExt cx="5405062" cy="3511016"/>
          </a:xfrm>
        </p:grpSpPr>
        <p:cxnSp>
          <p:nvCxnSpPr>
            <p:cNvPr id="41" name="Conector recto de flecha 40"/>
            <p:cNvCxnSpPr>
              <a:endCxn id="33" idx="0"/>
            </p:cNvCxnSpPr>
            <p:nvPr/>
          </p:nvCxnSpPr>
          <p:spPr>
            <a:xfrm>
              <a:off x="5431300" y="4681336"/>
              <a:ext cx="0" cy="52891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3" name="Conector recto de flecha 52"/>
            <p:cNvCxnSpPr/>
            <p:nvPr/>
          </p:nvCxnSpPr>
          <p:spPr>
            <a:xfrm>
              <a:off x="5431300" y="3379341"/>
              <a:ext cx="0" cy="52891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4" name="Conector recto de flecha 53"/>
            <p:cNvCxnSpPr/>
            <p:nvPr/>
          </p:nvCxnSpPr>
          <p:spPr>
            <a:xfrm>
              <a:off x="5431300" y="2561012"/>
              <a:ext cx="0" cy="52891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62" name="CuadroTexto 61"/>
            <p:cNvSpPr txBox="1"/>
            <p:nvPr/>
          </p:nvSpPr>
          <p:spPr>
            <a:xfrm>
              <a:off x="5751637" y="2716401"/>
              <a:ext cx="933847" cy="261610"/>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Inicio Obra</a:t>
              </a:r>
              <a:endParaRPr lang="es-ES" sz="1100" dirty="0">
                <a:solidFill>
                  <a:schemeClr val="bg1"/>
                </a:solidFill>
                <a:latin typeface="Arial"/>
                <a:cs typeface="Arial"/>
              </a:endParaRPr>
            </a:p>
          </p:txBody>
        </p:sp>
        <p:sp>
          <p:nvSpPr>
            <p:cNvPr id="63" name="CuadroTexto 62"/>
            <p:cNvSpPr txBox="1"/>
            <p:nvPr/>
          </p:nvSpPr>
          <p:spPr>
            <a:xfrm>
              <a:off x="6201514" y="3814070"/>
              <a:ext cx="565906" cy="261610"/>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NO</a:t>
              </a:r>
              <a:endParaRPr lang="es-ES" sz="1100" dirty="0">
                <a:solidFill>
                  <a:schemeClr val="bg1"/>
                </a:solidFill>
                <a:latin typeface="Arial"/>
                <a:cs typeface="Arial"/>
              </a:endParaRPr>
            </a:p>
          </p:txBody>
        </p:sp>
        <p:sp>
          <p:nvSpPr>
            <p:cNvPr id="64" name="CuadroTexto 63"/>
            <p:cNvSpPr txBox="1"/>
            <p:nvPr/>
          </p:nvSpPr>
          <p:spPr>
            <a:xfrm>
              <a:off x="5499751" y="4790223"/>
              <a:ext cx="565906" cy="261610"/>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SÍ</a:t>
              </a:r>
              <a:endParaRPr lang="es-ES" sz="1100" dirty="0">
                <a:solidFill>
                  <a:schemeClr val="bg1"/>
                </a:solidFill>
                <a:latin typeface="Arial"/>
                <a:cs typeface="Arial"/>
              </a:endParaRPr>
            </a:p>
          </p:txBody>
        </p:sp>
        <p:cxnSp>
          <p:nvCxnSpPr>
            <p:cNvPr id="48" name="Conector recto de flecha 47"/>
            <p:cNvCxnSpPr>
              <a:stCxn id="23" idx="0"/>
              <a:endCxn id="24" idx="1"/>
            </p:cNvCxnSpPr>
            <p:nvPr/>
          </p:nvCxnSpPr>
          <p:spPr>
            <a:xfrm flipV="1">
              <a:off x="3384406" y="3215117"/>
              <a:ext cx="1318660" cy="93024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1" name="Conector recto de flecha 50"/>
            <p:cNvCxnSpPr>
              <a:stCxn id="33" idx="1"/>
              <a:endCxn id="23" idx="2"/>
            </p:cNvCxnSpPr>
            <p:nvPr/>
          </p:nvCxnSpPr>
          <p:spPr>
            <a:xfrm flipH="1" flipV="1">
              <a:off x="3384406" y="4406975"/>
              <a:ext cx="1223016" cy="1018723"/>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65" name="Conector recto de flecha 64"/>
            <p:cNvCxnSpPr>
              <a:stCxn id="14" idx="3"/>
              <a:endCxn id="21" idx="1"/>
            </p:cNvCxnSpPr>
            <p:nvPr/>
          </p:nvCxnSpPr>
          <p:spPr>
            <a:xfrm flipV="1">
              <a:off x="6065657" y="4263282"/>
              <a:ext cx="976898" cy="18665"/>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23" name="CuadroTexto 22"/>
            <p:cNvSpPr txBox="1"/>
            <p:nvPr/>
          </p:nvSpPr>
          <p:spPr>
            <a:xfrm>
              <a:off x="2804728" y="4145365"/>
              <a:ext cx="1159356"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Validación</a:t>
              </a:r>
              <a:endParaRPr lang="es-ES" sz="1100" dirty="0">
                <a:solidFill>
                  <a:srgbClr val="0A556E"/>
                </a:solidFill>
                <a:latin typeface="Arial"/>
                <a:cs typeface="Arial"/>
              </a:endParaRPr>
            </a:p>
          </p:txBody>
        </p:sp>
        <p:sp>
          <p:nvSpPr>
            <p:cNvPr id="33" name="CuadroTexto 32"/>
            <p:cNvSpPr txBox="1"/>
            <p:nvPr/>
          </p:nvSpPr>
          <p:spPr>
            <a:xfrm>
              <a:off x="4607422" y="5210254"/>
              <a:ext cx="1647756"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Búsqueda Solución</a:t>
              </a:r>
              <a:br>
                <a:rPr lang="es-ES" sz="1100" dirty="0" smtClean="0">
                  <a:solidFill>
                    <a:srgbClr val="0A556E"/>
                  </a:solidFill>
                  <a:latin typeface="Arial"/>
                  <a:cs typeface="Arial"/>
                </a:rPr>
              </a:br>
              <a:r>
                <a:rPr lang="es-ES" sz="1100" dirty="0" err="1" smtClean="0">
                  <a:solidFill>
                    <a:srgbClr val="0A556E"/>
                  </a:solidFill>
                  <a:latin typeface="Arial"/>
                  <a:cs typeface="Arial"/>
                </a:rPr>
                <a:t>Siter</a:t>
              </a:r>
              <a:r>
                <a:rPr lang="es-ES" sz="1100" dirty="0" smtClean="0">
                  <a:solidFill>
                    <a:srgbClr val="0A556E"/>
                  </a:solidFill>
                  <a:latin typeface="Arial"/>
                  <a:cs typeface="Arial"/>
                </a:rPr>
                <a:t>/Instaladora</a:t>
              </a:r>
              <a:endParaRPr lang="es-ES" sz="1100" dirty="0">
                <a:solidFill>
                  <a:srgbClr val="0A556E"/>
                </a:solidFill>
                <a:latin typeface="Arial"/>
                <a:cs typeface="Arial"/>
              </a:endParaRPr>
            </a:p>
          </p:txBody>
        </p:sp>
        <p:sp>
          <p:nvSpPr>
            <p:cNvPr id="24" name="CuadroTexto 23"/>
            <p:cNvSpPr txBox="1"/>
            <p:nvPr/>
          </p:nvSpPr>
          <p:spPr>
            <a:xfrm>
              <a:off x="4703066" y="3084312"/>
              <a:ext cx="1456468"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Ejecución Obra</a:t>
              </a:r>
              <a:endParaRPr lang="es-ES" sz="1100" dirty="0">
                <a:solidFill>
                  <a:schemeClr val="bg1"/>
                </a:solidFill>
                <a:latin typeface="Arial"/>
                <a:cs typeface="Arial"/>
              </a:endParaRPr>
            </a:p>
          </p:txBody>
        </p:sp>
        <p:sp>
          <p:nvSpPr>
            <p:cNvPr id="21" name="CuadroTexto 20"/>
            <p:cNvSpPr txBox="1"/>
            <p:nvPr/>
          </p:nvSpPr>
          <p:spPr>
            <a:xfrm>
              <a:off x="7042555" y="4047838"/>
              <a:ext cx="1167235"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Curso</a:t>
              </a:r>
              <a:br>
                <a:rPr lang="es-ES" sz="1100" dirty="0" smtClean="0">
                  <a:solidFill>
                    <a:srgbClr val="0A556E"/>
                  </a:solidFill>
                  <a:latin typeface="Arial"/>
                  <a:cs typeface="Arial"/>
                </a:rPr>
              </a:br>
              <a:r>
                <a:rPr lang="es-ES" sz="1100" dirty="0" smtClean="0">
                  <a:solidFill>
                    <a:srgbClr val="0A556E"/>
                  </a:solidFill>
                  <a:latin typeface="Arial"/>
                  <a:cs typeface="Arial"/>
                </a:rPr>
                <a:t>Habitual Obra</a:t>
              </a:r>
              <a:endParaRPr lang="es-ES" sz="1100" dirty="0">
                <a:solidFill>
                  <a:srgbClr val="0A556E"/>
                </a:solidFill>
                <a:latin typeface="Arial"/>
                <a:cs typeface="Arial"/>
              </a:endParaRPr>
            </a:p>
          </p:txBody>
        </p:sp>
        <p:sp>
          <p:nvSpPr>
            <p:cNvPr id="25" name="CuadroTexto 24"/>
            <p:cNvSpPr txBox="1"/>
            <p:nvPr/>
          </p:nvSpPr>
          <p:spPr>
            <a:xfrm>
              <a:off x="4703066" y="2130125"/>
              <a:ext cx="1456468" cy="430887"/>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Documentación</a:t>
              </a:r>
              <a:br>
                <a:rPr lang="es-ES" sz="1100" dirty="0" smtClean="0">
                  <a:solidFill>
                    <a:schemeClr val="bg1"/>
                  </a:solidFill>
                  <a:latin typeface="Arial"/>
                  <a:cs typeface="Arial"/>
                </a:rPr>
              </a:br>
              <a:r>
                <a:rPr lang="es-ES" sz="1100" dirty="0" smtClean="0">
                  <a:solidFill>
                    <a:schemeClr val="bg1"/>
                  </a:solidFill>
                  <a:latin typeface="Arial"/>
                  <a:cs typeface="Arial"/>
                </a:rPr>
                <a:t>Obra Aprobada</a:t>
              </a:r>
              <a:endParaRPr lang="es-ES" sz="1100" dirty="0">
                <a:solidFill>
                  <a:schemeClr val="bg1"/>
                </a:solidFill>
                <a:latin typeface="Arial"/>
                <a:cs typeface="Arial"/>
              </a:endParaRPr>
            </a:p>
          </p:txBody>
        </p:sp>
        <p:sp>
          <p:nvSpPr>
            <p:cNvPr id="14" name="Rombo 13"/>
            <p:cNvSpPr/>
            <p:nvPr/>
          </p:nvSpPr>
          <p:spPr>
            <a:xfrm>
              <a:off x="4804568" y="3882558"/>
              <a:ext cx="1261089" cy="798778"/>
            </a:xfrm>
            <a:prstGeom prst="diamond">
              <a:avLst/>
            </a:prstGeom>
            <a:solidFill>
              <a:schemeClr val="bg1"/>
            </a:solidFill>
            <a:ln w="25400" cmpd="dbl">
              <a:solidFill>
                <a:srgbClr val="0A556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CuadroTexto 21"/>
            <p:cNvSpPr txBox="1"/>
            <p:nvPr/>
          </p:nvSpPr>
          <p:spPr>
            <a:xfrm>
              <a:off x="4800756" y="4145365"/>
              <a:ext cx="1261089" cy="261610"/>
            </a:xfrm>
            <a:prstGeom prst="rect">
              <a:avLst/>
            </a:prstGeom>
            <a:noFill/>
            <a:ln w="25400" cmpd="dbl">
              <a:noFill/>
            </a:ln>
            <a:effectLst/>
          </p:spPr>
          <p:txBody>
            <a:bodyPr wrap="square" rtlCol="0">
              <a:spAutoFit/>
            </a:bodyPr>
            <a:lstStyle/>
            <a:p>
              <a:pPr algn="ctr"/>
              <a:r>
                <a:rPr lang="es-ES" sz="1100" dirty="0" smtClean="0">
                  <a:solidFill>
                    <a:srgbClr val="0A556E"/>
                  </a:solidFill>
                  <a:latin typeface="Arial"/>
                  <a:cs typeface="Arial"/>
                </a:rPr>
                <a:t>Incidencia</a:t>
              </a:r>
              <a:endParaRPr lang="es-ES" sz="1100" dirty="0">
                <a:solidFill>
                  <a:srgbClr val="0A556E"/>
                </a:solidFill>
                <a:latin typeface="Arial"/>
                <a:cs typeface="Arial"/>
              </a:endParaRPr>
            </a:p>
          </p:txBody>
        </p:sp>
      </p:grpSp>
    </p:spTree>
    <p:extLst>
      <p:ext uri="{BB962C8B-B14F-4D97-AF65-F5344CB8AC3E}">
        <p14:creationId xmlns:p14="http://schemas.microsoft.com/office/powerpoint/2010/main" val="40986425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ángulo 52"/>
          <p:cNvSpPr/>
          <p:nvPr/>
        </p:nvSpPr>
        <p:spPr>
          <a:xfrm>
            <a:off x="3925229" y="578523"/>
            <a:ext cx="5218771" cy="5954278"/>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163348" y="413269"/>
            <a:ext cx="2585060" cy="369332"/>
          </a:xfrm>
          <a:prstGeom prst="rect">
            <a:avLst/>
          </a:prstGeom>
          <a:noFill/>
        </p:spPr>
        <p:txBody>
          <a:bodyPr wrap="square" rtlCol="0">
            <a:spAutoFit/>
          </a:bodyPr>
          <a:lstStyle/>
          <a:p>
            <a:pPr algn="r"/>
            <a:r>
              <a:rPr lang="es-ES" dirty="0" smtClean="0">
                <a:solidFill>
                  <a:schemeClr val="bg1"/>
                </a:solidFill>
                <a:latin typeface="Arial"/>
                <a:cs typeface="Arial"/>
              </a:rPr>
              <a:t>Ingeniería</a:t>
            </a:r>
            <a:endParaRPr lang="es-ES" dirty="0">
              <a:solidFill>
                <a:schemeClr val="bg1"/>
              </a:solidFill>
            </a:endParaRPr>
          </a:p>
        </p:txBody>
      </p:sp>
      <p:cxnSp>
        <p:nvCxnSpPr>
          <p:cNvPr id="6" name="Conector recto de flecha 5"/>
          <p:cNvCxnSpPr>
            <a:stCxn id="34" idx="2"/>
            <a:endCxn id="18" idx="0"/>
          </p:cNvCxnSpPr>
          <p:nvPr/>
        </p:nvCxnSpPr>
        <p:spPr>
          <a:xfrm>
            <a:off x="6426455" y="2356684"/>
            <a:ext cx="0" cy="310113"/>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a:off x="8070833" y="3801186"/>
            <a:ext cx="818577"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a:solidFill>
                  <a:srgbClr val="0A556E"/>
                </a:solidFill>
                <a:latin typeface="Arial"/>
                <a:cs typeface="Arial"/>
              </a:rPr>
              <a:t>Tarea</a:t>
            </a:r>
            <a:br>
              <a:rPr lang="es-ES" sz="1100" dirty="0">
                <a:solidFill>
                  <a:srgbClr val="0A556E"/>
                </a:solidFill>
                <a:latin typeface="Arial"/>
                <a:cs typeface="Arial"/>
              </a:rPr>
            </a:br>
            <a:r>
              <a:rPr lang="es-ES" sz="1100" dirty="0">
                <a:solidFill>
                  <a:srgbClr val="0A556E"/>
                </a:solidFill>
                <a:latin typeface="Arial"/>
                <a:cs typeface="Arial"/>
              </a:rPr>
              <a:t>revisada</a:t>
            </a:r>
          </a:p>
        </p:txBody>
      </p:sp>
      <p:sp>
        <p:nvSpPr>
          <p:cNvPr id="14" name="CuadroTexto 13"/>
          <p:cNvSpPr txBox="1"/>
          <p:nvPr/>
        </p:nvSpPr>
        <p:spPr>
          <a:xfrm>
            <a:off x="4079880" y="3801186"/>
            <a:ext cx="82422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Tarea</a:t>
            </a:r>
            <a:br>
              <a:rPr lang="es-ES" sz="1100" dirty="0" smtClean="0">
                <a:solidFill>
                  <a:srgbClr val="0A556E"/>
                </a:solidFill>
                <a:latin typeface="Arial"/>
                <a:cs typeface="Arial"/>
              </a:rPr>
            </a:br>
            <a:r>
              <a:rPr lang="es-ES" sz="1100" dirty="0" smtClean="0">
                <a:solidFill>
                  <a:srgbClr val="0A556E"/>
                </a:solidFill>
                <a:latin typeface="Arial"/>
                <a:cs typeface="Arial"/>
              </a:rPr>
              <a:t>revisada</a:t>
            </a:r>
            <a:endParaRPr lang="es-ES" sz="1100" dirty="0">
              <a:solidFill>
                <a:srgbClr val="0A556E"/>
              </a:solidFill>
              <a:latin typeface="Arial"/>
              <a:cs typeface="Arial"/>
            </a:endParaRPr>
          </a:p>
        </p:txBody>
      </p:sp>
      <p:sp>
        <p:nvSpPr>
          <p:cNvPr id="17" name="CuadroTexto 16"/>
          <p:cNvSpPr txBox="1"/>
          <p:nvPr/>
        </p:nvSpPr>
        <p:spPr>
          <a:xfrm>
            <a:off x="5698221" y="1465298"/>
            <a:ext cx="1456468"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Cliente final</a:t>
            </a:r>
            <a:endParaRPr lang="es-ES" sz="1100" dirty="0">
              <a:solidFill>
                <a:schemeClr val="bg1"/>
              </a:solidFill>
              <a:latin typeface="Arial"/>
              <a:cs typeface="Arial"/>
            </a:endParaRPr>
          </a:p>
        </p:txBody>
      </p:sp>
      <p:sp>
        <p:nvSpPr>
          <p:cNvPr id="18" name="CuadroTexto 17"/>
          <p:cNvSpPr txBox="1"/>
          <p:nvPr/>
        </p:nvSpPr>
        <p:spPr>
          <a:xfrm>
            <a:off x="5698221" y="2666797"/>
            <a:ext cx="1456468"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err="1" smtClean="0">
                <a:solidFill>
                  <a:schemeClr val="bg1"/>
                </a:solidFill>
                <a:latin typeface="Arial"/>
                <a:cs typeface="Arial"/>
              </a:rPr>
              <a:t>Siter</a:t>
            </a:r>
            <a:r>
              <a:rPr lang="es-ES" sz="1100" dirty="0" smtClean="0">
                <a:solidFill>
                  <a:schemeClr val="bg1"/>
                </a:solidFill>
                <a:latin typeface="Arial"/>
                <a:cs typeface="Arial"/>
              </a:rPr>
              <a:t> 2000</a:t>
            </a:r>
            <a:endParaRPr lang="es-ES" sz="1100" dirty="0">
              <a:solidFill>
                <a:schemeClr val="bg1"/>
              </a:solidFill>
              <a:latin typeface="Arial"/>
              <a:cs typeface="Arial"/>
            </a:endParaRPr>
          </a:p>
        </p:txBody>
      </p:sp>
      <p:sp>
        <p:nvSpPr>
          <p:cNvPr id="22" name="CuadroTexto 21"/>
          <p:cNvSpPr txBox="1"/>
          <p:nvPr/>
        </p:nvSpPr>
        <p:spPr>
          <a:xfrm>
            <a:off x="4757490" y="4466216"/>
            <a:ext cx="1534936"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Responsable técnico</a:t>
            </a:r>
            <a:br>
              <a:rPr lang="es-ES" sz="1100" dirty="0" smtClean="0">
                <a:solidFill>
                  <a:srgbClr val="0A556E"/>
                </a:solidFill>
                <a:latin typeface="Arial"/>
                <a:cs typeface="Arial"/>
              </a:rPr>
            </a:br>
            <a:r>
              <a:rPr lang="es-ES" sz="1100" dirty="0" smtClean="0">
                <a:solidFill>
                  <a:srgbClr val="0A556E"/>
                </a:solidFill>
                <a:latin typeface="Arial"/>
                <a:cs typeface="Arial"/>
              </a:rPr>
              <a:t>Área 1</a:t>
            </a:r>
            <a:endParaRPr lang="es-ES" sz="1100" dirty="0">
              <a:solidFill>
                <a:srgbClr val="0A556E"/>
              </a:solidFill>
              <a:latin typeface="Arial"/>
              <a:cs typeface="Arial"/>
            </a:endParaRPr>
          </a:p>
        </p:txBody>
      </p:sp>
      <p:sp>
        <p:nvSpPr>
          <p:cNvPr id="23" name="CuadroTexto 22"/>
          <p:cNvSpPr txBox="1"/>
          <p:nvPr/>
        </p:nvSpPr>
        <p:spPr>
          <a:xfrm>
            <a:off x="5689168" y="5346688"/>
            <a:ext cx="1629731" cy="938719"/>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Grupo de trabajo:</a:t>
            </a:r>
          </a:p>
          <a:p>
            <a:pPr marL="273050"/>
            <a:r>
              <a:rPr lang="es-ES" sz="1100" dirty="0" smtClean="0">
                <a:solidFill>
                  <a:srgbClr val="0A556E"/>
                </a:solidFill>
                <a:latin typeface="Arial"/>
                <a:cs typeface="Arial"/>
              </a:rPr>
              <a:t>- </a:t>
            </a:r>
            <a:r>
              <a:rPr lang="es-ES" sz="1100" dirty="0" err="1" smtClean="0">
                <a:solidFill>
                  <a:srgbClr val="0A556E"/>
                </a:solidFill>
                <a:latin typeface="Arial"/>
                <a:cs typeface="Arial"/>
              </a:rPr>
              <a:t>Delinenates</a:t>
            </a:r>
            <a:endParaRPr lang="es-ES" sz="1100" dirty="0">
              <a:solidFill>
                <a:srgbClr val="0A556E"/>
              </a:solidFill>
              <a:latin typeface="Arial"/>
              <a:cs typeface="Arial"/>
            </a:endParaRPr>
          </a:p>
          <a:p>
            <a:pPr marL="273050"/>
            <a:r>
              <a:rPr lang="es-ES" sz="1100" dirty="0" smtClean="0">
                <a:solidFill>
                  <a:srgbClr val="0A556E"/>
                </a:solidFill>
                <a:latin typeface="Arial"/>
                <a:cs typeface="Arial"/>
              </a:rPr>
              <a:t>- Ingenieros</a:t>
            </a:r>
          </a:p>
          <a:p>
            <a:pPr marL="273050"/>
            <a:r>
              <a:rPr lang="es-ES" sz="1100" dirty="0" smtClean="0">
                <a:solidFill>
                  <a:srgbClr val="0A556E"/>
                </a:solidFill>
                <a:latin typeface="Arial"/>
                <a:cs typeface="Arial"/>
              </a:rPr>
              <a:t>- Arquitectos</a:t>
            </a:r>
          </a:p>
          <a:p>
            <a:pPr marL="273050"/>
            <a:r>
              <a:rPr lang="es-ES" sz="1100" dirty="0" smtClean="0">
                <a:solidFill>
                  <a:srgbClr val="0A556E"/>
                </a:solidFill>
                <a:latin typeface="Arial"/>
                <a:cs typeface="Arial"/>
              </a:rPr>
              <a:t>- Operarios…</a:t>
            </a:r>
          </a:p>
        </p:txBody>
      </p:sp>
      <p:sp>
        <p:nvSpPr>
          <p:cNvPr id="13" name="CuadroTexto 12"/>
          <p:cNvSpPr txBox="1"/>
          <p:nvPr/>
        </p:nvSpPr>
        <p:spPr>
          <a:xfrm>
            <a:off x="540000" y="1633234"/>
            <a:ext cx="3222047" cy="1225122"/>
          </a:xfrm>
          <a:prstGeom prst="rect">
            <a:avLst/>
          </a:prstGeom>
          <a:noFill/>
        </p:spPr>
        <p:txBody>
          <a:bodyPr wrap="square" lIns="0" tIns="0" rIns="0" bIns="0" rtlCol="0">
            <a:spAutoFit/>
          </a:bodyPr>
          <a:lstStyle/>
          <a:p>
            <a:pPr>
              <a:lnSpc>
                <a:spcPts val="1600"/>
              </a:lnSpc>
              <a:spcBef>
                <a:spcPts val="600"/>
              </a:spcBef>
            </a:pPr>
            <a:r>
              <a:rPr lang="es-ES" sz="1100" dirty="0" smtClean="0">
                <a:latin typeface="Arial"/>
                <a:cs typeface="Arial"/>
              </a:rPr>
              <a:t>Una </a:t>
            </a:r>
            <a:r>
              <a:rPr lang="es-ES" sz="1100" dirty="0">
                <a:latin typeface="Arial"/>
                <a:cs typeface="Arial"/>
              </a:rPr>
              <a:t>vez el cliente encarga los trabajos a SITER2000, el coordinador de zona de Ingeniería es quién se encarga de analizarlo para su adjudicación al responsable técnico competente en la materia, que a su vez dispone de personal cualificado para realizar la tarea encomendada</a:t>
            </a:r>
            <a:r>
              <a:rPr lang="es-ES" sz="1100" dirty="0" smtClean="0">
                <a:latin typeface="Arial"/>
                <a:cs typeface="Arial"/>
              </a:rPr>
              <a:t>.</a:t>
            </a:r>
            <a:endParaRPr lang="es-ES_tradnl" sz="1100" dirty="0">
              <a:latin typeface="Arial"/>
              <a:cs typeface="Arial"/>
            </a:endParaRPr>
          </a:p>
        </p:txBody>
      </p:sp>
      <p:sp>
        <p:nvSpPr>
          <p:cNvPr id="11" name="CuadroTexto 10"/>
          <p:cNvSpPr txBox="1"/>
          <p:nvPr/>
        </p:nvSpPr>
        <p:spPr>
          <a:xfrm>
            <a:off x="4315758" y="1058389"/>
            <a:ext cx="4191206" cy="199200"/>
          </a:xfrm>
          <a:prstGeom prst="rect">
            <a:avLst/>
          </a:prstGeom>
          <a:noFill/>
        </p:spPr>
        <p:txBody>
          <a:bodyPr wrap="square" lIns="0" tIns="0" rIns="0" bIns="0" rtlCol="0">
            <a:spAutoFit/>
          </a:bodyPr>
          <a:lstStyle/>
          <a:p>
            <a:pPr algn="ctr">
              <a:lnSpc>
                <a:spcPts val="1600"/>
              </a:lnSpc>
              <a:spcBef>
                <a:spcPts val="600"/>
              </a:spcBef>
            </a:pPr>
            <a:r>
              <a:rPr lang="es-ES" sz="1100" b="1" dirty="0" smtClean="0">
                <a:solidFill>
                  <a:srgbClr val="0A556E"/>
                </a:solidFill>
                <a:latin typeface="Arial"/>
                <a:cs typeface="Arial"/>
              </a:rPr>
              <a:t>ORGANIGRAMA DE PROYECTO</a:t>
            </a:r>
            <a:endParaRPr lang="es-ES_tradnl" sz="1100" dirty="0"/>
          </a:p>
        </p:txBody>
      </p:sp>
      <p:sp>
        <p:nvSpPr>
          <p:cNvPr id="34" name="CuadroTexto 33"/>
          <p:cNvSpPr txBox="1"/>
          <p:nvPr/>
        </p:nvSpPr>
        <p:spPr>
          <a:xfrm>
            <a:off x="5698221" y="2095074"/>
            <a:ext cx="1456468"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err="1" smtClean="0">
                <a:solidFill>
                  <a:schemeClr val="bg1"/>
                </a:solidFill>
                <a:latin typeface="Arial"/>
                <a:cs typeface="Arial"/>
              </a:rPr>
              <a:t>Partner</a:t>
            </a:r>
            <a:endParaRPr lang="es-ES" sz="1100" dirty="0">
              <a:solidFill>
                <a:schemeClr val="bg1"/>
              </a:solidFill>
              <a:latin typeface="Arial"/>
              <a:cs typeface="Arial"/>
            </a:endParaRPr>
          </a:p>
        </p:txBody>
      </p:sp>
      <p:cxnSp>
        <p:nvCxnSpPr>
          <p:cNvPr id="37" name="Conector recto de flecha 36"/>
          <p:cNvCxnSpPr/>
          <p:nvPr/>
        </p:nvCxnSpPr>
        <p:spPr>
          <a:xfrm>
            <a:off x="6426455" y="1726908"/>
            <a:ext cx="0" cy="440918"/>
          </a:xfrm>
          <a:prstGeom prst="straightConnector1">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sp>
        <p:nvSpPr>
          <p:cNvPr id="40" name="CuadroTexto 39"/>
          <p:cNvSpPr txBox="1"/>
          <p:nvPr/>
        </p:nvSpPr>
        <p:spPr>
          <a:xfrm>
            <a:off x="5524958" y="3171878"/>
            <a:ext cx="1793941"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Coordinador de Proyecto</a:t>
            </a:r>
            <a:br>
              <a:rPr lang="es-ES" sz="1100" dirty="0" smtClean="0">
                <a:solidFill>
                  <a:srgbClr val="0A556E"/>
                </a:solidFill>
                <a:latin typeface="Arial"/>
                <a:cs typeface="Arial"/>
              </a:rPr>
            </a:br>
            <a:r>
              <a:rPr lang="es-ES" sz="1100" dirty="0" smtClean="0">
                <a:solidFill>
                  <a:srgbClr val="0A556E"/>
                </a:solidFill>
                <a:latin typeface="Arial"/>
                <a:cs typeface="Arial"/>
              </a:rPr>
              <a:t>Área de Ingeniería</a:t>
            </a:r>
            <a:endParaRPr lang="es-ES" sz="1100" dirty="0">
              <a:solidFill>
                <a:srgbClr val="0A556E"/>
              </a:solidFill>
              <a:latin typeface="Arial"/>
              <a:cs typeface="Arial"/>
            </a:endParaRPr>
          </a:p>
        </p:txBody>
      </p:sp>
      <p:cxnSp>
        <p:nvCxnSpPr>
          <p:cNvPr id="42" name="Conector recto de flecha 41"/>
          <p:cNvCxnSpPr>
            <a:stCxn id="18" idx="2"/>
            <a:endCxn id="40" idx="0"/>
          </p:cNvCxnSpPr>
          <p:nvPr/>
        </p:nvCxnSpPr>
        <p:spPr>
          <a:xfrm flipH="1">
            <a:off x="6421929" y="2928407"/>
            <a:ext cx="4526" cy="243471"/>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49" name="CuadroTexto 48"/>
          <p:cNvSpPr txBox="1"/>
          <p:nvPr/>
        </p:nvSpPr>
        <p:spPr>
          <a:xfrm>
            <a:off x="6661816" y="4466216"/>
            <a:ext cx="1534936"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Responsable técnico</a:t>
            </a:r>
            <a:br>
              <a:rPr lang="es-ES" sz="1100" dirty="0" smtClean="0">
                <a:solidFill>
                  <a:srgbClr val="0A556E"/>
                </a:solidFill>
                <a:latin typeface="Arial"/>
                <a:cs typeface="Arial"/>
              </a:rPr>
            </a:br>
            <a:r>
              <a:rPr lang="es-ES" sz="1100" dirty="0" smtClean="0">
                <a:solidFill>
                  <a:srgbClr val="0A556E"/>
                </a:solidFill>
                <a:latin typeface="Arial"/>
                <a:cs typeface="Arial"/>
              </a:rPr>
              <a:t>Área 2</a:t>
            </a:r>
            <a:endParaRPr lang="es-ES" sz="1100" dirty="0">
              <a:solidFill>
                <a:srgbClr val="0A556E"/>
              </a:solidFill>
              <a:latin typeface="Arial"/>
              <a:cs typeface="Arial"/>
            </a:endParaRPr>
          </a:p>
        </p:txBody>
      </p:sp>
      <p:sp>
        <p:nvSpPr>
          <p:cNvPr id="50" name="CuadroTexto 49"/>
          <p:cNvSpPr txBox="1"/>
          <p:nvPr/>
        </p:nvSpPr>
        <p:spPr>
          <a:xfrm>
            <a:off x="8070833" y="5449101"/>
            <a:ext cx="818577"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a:solidFill>
                  <a:srgbClr val="0A556E"/>
                </a:solidFill>
                <a:latin typeface="Arial"/>
                <a:cs typeface="Arial"/>
              </a:rPr>
              <a:t>Tarea</a:t>
            </a:r>
            <a:br>
              <a:rPr lang="es-ES" sz="1100" dirty="0">
                <a:solidFill>
                  <a:srgbClr val="0A556E"/>
                </a:solidFill>
                <a:latin typeface="Arial"/>
                <a:cs typeface="Arial"/>
              </a:rPr>
            </a:br>
            <a:r>
              <a:rPr lang="es-ES" sz="1100" dirty="0">
                <a:solidFill>
                  <a:srgbClr val="0A556E"/>
                </a:solidFill>
                <a:latin typeface="Arial"/>
                <a:cs typeface="Arial"/>
              </a:rPr>
              <a:t>realizada</a:t>
            </a:r>
          </a:p>
        </p:txBody>
      </p:sp>
      <p:sp>
        <p:nvSpPr>
          <p:cNvPr id="55" name="CuadroTexto 54"/>
          <p:cNvSpPr txBox="1"/>
          <p:nvPr/>
        </p:nvSpPr>
        <p:spPr>
          <a:xfrm>
            <a:off x="4079880" y="5449101"/>
            <a:ext cx="82422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Tarea</a:t>
            </a:r>
            <a:br>
              <a:rPr lang="es-ES" sz="1100" dirty="0" smtClean="0">
                <a:solidFill>
                  <a:srgbClr val="0A556E"/>
                </a:solidFill>
                <a:latin typeface="Arial"/>
                <a:cs typeface="Arial"/>
              </a:rPr>
            </a:br>
            <a:r>
              <a:rPr lang="es-ES" sz="1100" dirty="0" smtClean="0">
                <a:solidFill>
                  <a:srgbClr val="0A556E"/>
                </a:solidFill>
                <a:latin typeface="Arial"/>
                <a:cs typeface="Arial"/>
              </a:rPr>
              <a:t>realizada</a:t>
            </a:r>
            <a:endParaRPr lang="es-ES" sz="1100" dirty="0">
              <a:solidFill>
                <a:srgbClr val="0A556E"/>
              </a:solidFill>
              <a:latin typeface="Arial"/>
              <a:cs typeface="Arial"/>
            </a:endParaRPr>
          </a:p>
        </p:txBody>
      </p:sp>
      <p:cxnSp>
        <p:nvCxnSpPr>
          <p:cNvPr id="39" name="Conector angular 38"/>
          <p:cNvCxnSpPr>
            <a:endCxn id="47" idx="2"/>
          </p:cNvCxnSpPr>
          <p:nvPr/>
        </p:nvCxnSpPr>
        <p:spPr>
          <a:xfrm flipV="1">
            <a:off x="7318900" y="2979335"/>
            <a:ext cx="576705" cy="285008"/>
          </a:xfrm>
          <a:prstGeom prst="bentConnector2">
            <a:avLst/>
          </a:prstGeom>
          <a:ln w="19050">
            <a:solidFill>
              <a:srgbClr val="0A556E"/>
            </a:solidFill>
            <a:tailEnd type="none"/>
          </a:ln>
        </p:spPr>
        <p:style>
          <a:lnRef idx="2">
            <a:schemeClr val="accent1"/>
          </a:lnRef>
          <a:fillRef idx="0">
            <a:schemeClr val="accent1"/>
          </a:fillRef>
          <a:effectRef idx="1">
            <a:schemeClr val="accent1"/>
          </a:effectRef>
          <a:fontRef idx="minor">
            <a:schemeClr val="tx1"/>
          </a:fontRef>
        </p:style>
      </p:cxnSp>
      <p:sp>
        <p:nvSpPr>
          <p:cNvPr id="47" name="CuadroTexto 46"/>
          <p:cNvSpPr txBox="1"/>
          <p:nvPr/>
        </p:nvSpPr>
        <p:spPr>
          <a:xfrm>
            <a:off x="7531488" y="2548448"/>
            <a:ext cx="728234"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Tarea enviada</a:t>
            </a:r>
            <a:endParaRPr lang="es-ES" sz="1100" dirty="0">
              <a:solidFill>
                <a:srgbClr val="0A556E"/>
              </a:solidFill>
              <a:latin typeface="Arial"/>
              <a:cs typeface="Arial"/>
            </a:endParaRPr>
          </a:p>
        </p:txBody>
      </p:sp>
      <p:cxnSp>
        <p:nvCxnSpPr>
          <p:cNvPr id="63" name="Conector angular 62"/>
          <p:cNvCxnSpPr>
            <a:stCxn id="47" idx="0"/>
            <a:endCxn id="34" idx="3"/>
          </p:cNvCxnSpPr>
          <p:nvPr/>
        </p:nvCxnSpPr>
        <p:spPr>
          <a:xfrm rot="16200000" flipV="1">
            <a:off x="7363863" y="2016706"/>
            <a:ext cx="322569" cy="740916"/>
          </a:xfrm>
          <a:prstGeom prst="bentConnector2">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66" name="Conector angular 65"/>
          <p:cNvCxnSpPr>
            <a:stCxn id="14" idx="0"/>
            <a:endCxn id="40" idx="1"/>
          </p:cNvCxnSpPr>
          <p:nvPr/>
        </p:nvCxnSpPr>
        <p:spPr>
          <a:xfrm rot="5400000" flipH="1" flipV="1">
            <a:off x="4801544" y="3077772"/>
            <a:ext cx="413864" cy="1032964"/>
          </a:xfrm>
          <a:prstGeom prst="bentConnector2">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70" name="Conector angular 69"/>
          <p:cNvCxnSpPr>
            <a:endCxn id="14" idx="2"/>
          </p:cNvCxnSpPr>
          <p:nvPr/>
        </p:nvCxnSpPr>
        <p:spPr>
          <a:xfrm rot="16200000" flipV="1">
            <a:off x="4457840" y="4266227"/>
            <a:ext cx="312814" cy="244506"/>
          </a:xfrm>
          <a:prstGeom prst="bentConnector3">
            <a:avLst>
              <a:gd name="adj1" fmla="val -332"/>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73" name="Conector angular 72"/>
          <p:cNvCxnSpPr>
            <a:endCxn id="21" idx="2"/>
          </p:cNvCxnSpPr>
          <p:nvPr/>
        </p:nvCxnSpPr>
        <p:spPr>
          <a:xfrm rot="5400000" flipH="1" flipV="1">
            <a:off x="8192525" y="4257290"/>
            <a:ext cx="312814" cy="262380"/>
          </a:xfrm>
          <a:prstGeom prst="bentConnector3">
            <a:avLst>
              <a:gd name="adj1" fmla="val -7043"/>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76" name="Conector angular 75"/>
          <p:cNvCxnSpPr>
            <a:stCxn id="21" idx="0"/>
            <a:endCxn id="40" idx="3"/>
          </p:cNvCxnSpPr>
          <p:nvPr/>
        </p:nvCxnSpPr>
        <p:spPr>
          <a:xfrm rot="16200000" flipV="1">
            <a:off x="7692579" y="3013642"/>
            <a:ext cx="413864" cy="1161223"/>
          </a:xfrm>
          <a:prstGeom prst="bentConnector2">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78" name="Conector angular 77"/>
          <p:cNvCxnSpPr>
            <a:stCxn id="55" idx="0"/>
            <a:endCxn id="22" idx="1"/>
          </p:cNvCxnSpPr>
          <p:nvPr/>
        </p:nvCxnSpPr>
        <p:spPr>
          <a:xfrm rot="5400000" flipH="1" flipV="1">
            <a:off x="4241022" y="4932633"/>
            <a:ext cx="767441" cy="265496"/>
          </a:xfrm>
          <a:prstGeom prst="bentConnector2">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80" name="Conector angular 79"/>
          <p:cNvCxnSpPr>
            <a:stCxn id="50" idx="0"/>
            <a:endCxn id="49" idx="3"/>
          </p:cNvCxnSpPr>
          <p:nvPr/>
        </p:nvCxnSpPr>
        <p:spPr>
          <a:xfrm rot="16200000" flipV="1">
            <a:off x="7954717" y="4923696"/>
            <a:ext cx="767441" cy="283370"/>
          </a:xfrm>
          <a:prstGeom prst="bentConnector2">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84" name="Conector angular 83"/>
          <p:cNvCxnSpPr>
            <a:stCxn id="55" idx="2"/>
          </p:cNvCxnSpPr>
          <p:nvPr/>
        </p:nvCxnSpPr>
        <p:spPr>
          <a:xfrm rot="16200000" flipH="1">
            <a:off x="5039137" y="5332845"/>
            <a:ext cx="102888" cy="1197174"/>
          </a:xfrm>
          <a:prstGeom prst="bentConnector2">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86" name="Conector angular 85"/>
          <p:cNvCxnSpPr>
            <a:stCxn id="50" idx="2"/>
          </p:cNvCxnSpPr>
          <p:nvPr/>
        </p:nvCxnSpPr>
        <p:spPr>
          <a:xfrm rot="5400000">
            <a:off x="7848067" y="5350821"/>
            <a:ext cx="102888" cy="1161222"/>
          </a:xfrm>
          <a:prstGeom prst="bentConnector2">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88" name="Conector recto de flecha 87"/>
          <p:cNvCxnSpPr>
            <a:stCxn id="40" idx="2"/>
            <a:endCxn id="22" idx="0"/>
          </p:cNvCxnSpPr>
          <p:nvPr/>
        </p:nvCxnSpPr>
        <p:spPr>
          <a:xfrm flipH="1">
            <a:off x="5524958" y="3602765"/>
            <a:ext cx="896971" cy="863451"/>
          </a:xfrm>
          <a:prstGeom prst="straightConnector1">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90" name="Conector recto de flecha 89"/>
          <p:cNvCxnSpPr>
            <a:stCxn id="40" idx="2"/>
            <a:endCxn id="49" idx="0"/>
          </p:cNvCxnSpPr>
          <p:nvPr/>
        </p:nvCxnSpPr>
        <p:spPr>
          <a:xfrm>
            <a:off x="6421929" y="3602765"/>
            <a:ext cx="1007355" cy="863451"/>
          </a:xfrm>
          <a:prstGeom prst="straightConnector1">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92" name="Conector recto de flecha 91"/>
          <p:cNvCxnSpPr>
            <a:stCxn id="22" idx="2"/>
            <a:endCxn id="23" idx="0"/>
          </p:cNvCxnSpPr>
          <p:nvPr/>
        </p:nvCxnSpPr>
        <p:spPr>
          <a:xfrm>
            <a:off x="5524958" y="4897103"/>
            <a:ext cx="979076" cy="449585"/>
          </a:xfrm>
          <a:prstGeom prst="straightConnector1">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cxnSp>
        <p:nvCxnSpPr>
          <p:cNvPr id="94" name="Conector recto de flecha 93"/>
          <p:cNvCxnSpPr>
            <a:stCxn id="49" idx="2"/>
            <a:endCxn id="23" idx="0"/>
          </p:cNvCxnSpPr>
          <p:nvPr/>
        </p:nvCxnSpPr>
        <p:spPr>
          <a:xfrm flipH="1">
            <a:off x="6504034" y="4897103"/>
            <a:ext cx="925250" cy="449585"/>
          </a:xfrm>
          <a:prstGeom prst="straightConnector1">
            <a:avLst/>
          </a:prstGeom>
          <a:ln w="19050">
            <a:solidFill>
              <a:srgbClr val="0A556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38328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alphaModFix amt="14000"/>
          </a:blip>
          <a:stretch>
            <a:fillRect/>
          </a:stretch>
        </p:blipFill>
        <p:spPr>
          <a:xfrm>
            <a:off x="398096" y="1089180"/>
            <a:ext cx="8781904" cy="6214382"/>
          </a:xfrm>
          <a:prstGeom prst="rect">
            <a:avLst/>
          </a:prstGeom>
        </p:spPr>
      </p:pic>
      <p:sp>
        <p:nvSpPr>
          <p:cNvPr id="53" name="Rectángulo 52"/>
          <p:cNvSpPr/>
          <p:nvPr/>
        </p:nvSpPr>
        <p:spPr>
          <a:xfrm>
            <a:off x="1" y="1316924"/>
            <a:ext cx="9144000" cy="4278453"/>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163348" y="413269"/>
            <a:ext cx="2585060" cy="369332"/>
          </a:xfrm>
          <a:prstGeom prst="rect">
            <a:avLst/>
          </a:prstGeom>
          <a:noFill/>
        </p:spPr>
        <p:txBody>
          <a:bodyPr wrap="square" rtlCol="0">
            <a:spAutoFit/>
          </a:bodyPr>
          <a:lstStyle/>
          <a:p>
            <a:pPr algn="r"/>
            <a:r>
              <a:rPr lang="es-ES" dirty="0" smtClean="0">
                <a:solidFill>
                  <a:schemeClr val="bg1"/>
                </a:solidFill>
                <a:latin typeface="Arial"/>
                <a:cs typeface="Arial"/>
              </a:rPr>
              <a:t>Ingeniería</a:t>
            </a:r>
            <a:endParaRPr lang="es-ES" dirty="0">
              <a:solidFill>
                <a:schemeClr val="bg1"/>
              </a:solidFill>
            </a:endParaRPr>
          </a:p>
        </p:txBody>
      </p:sp>
      <p:sp>
        <p:nvSpPr>
          <p:cNvPr id="17" name="CuadroTexto 16"/>
          <p:cNvSpPr txBox="1"/>
          <p:nvPr/>
        </p:nvSpPr>
        <p:spPr>
          <a:xfrm>
            <a:off x="1106766" y="1442531"/>
            <a:ext cx="1476000" cy="526566"/>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none" rtlCol="0" anchor="ctr" anchorCtr="0">
            <a:noAutofit/>
          </a:bodyPr>
          <a:lstStyle/>
          <a:p>
            <a:pPr algn="ctr">
              <a:lnSpc>
                <a:spcPts val="1100"/>
              </a:lnSpc>
            </a:pPr>
            <a:r>
              <a:rPr lang="es-ES" sz="1100" dirty="0" smtClean="0">
                <a:solidFill>
                  <a:schemeClr val="bg1"/>
                </a:solidFill>
                <a:latin typeface="Arial"/>
                <a:cs typeface="Arial"/>
              </a:rPr>
              <a:t>Técnico de Campo</a:t>
            </a:r>
            <a:endParaRPr lang="es-ES" sz="1100" dirty="0">
              <a:solidFill>
                <a:schemeClr val="bg1"/>
              </a:solidFill>
              <a:latin typeface="Arial"/>
              <a:cs typeface="Arial"/>
            </a:endParaRPr>
          </a:p>
        </p:txBody>
      </p:sp>
      <p:sp>
        <p:nvSpPr>
          <p:cNvPr id="18" name="CuadroTexto 17"/>
          <p:cNvSpPr txBox="1"/>
          <p:nvPr/>
        </p:nvSpPr>
        <p:spPr>
          <a:xfrm>
            <a:off x="4754860" y="1448869"/>
            <a:ext cx="1476000" cy="520228"/>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none" rtlCol="0" anchor="ctr" anchorCtr="0">
            <a:noAutofit/>
          </a:bodyPr>
          <a:lstStyle/>
          <a:p>
            <a:pPr algn="ctr">
              <a:lnSpc>
                <a:spcPts val="1100"/>
              </a:lnSpc>
            </a:pPr>
            <a:r>
              <a:rPr lang="es-ES" sz="1100" dirty="0" smtClean="0">
                <a:solidFill>
                  <a:schemeClr val="bg1"/>
                </a:solidFill>
                <a:latin typeface="Arial"/>
                <a:cs typeface="Arial"/>
              </a:rPr>
              <a:t>Ingeniero cualificado</a:t>
            </a:r>
            <a:endParaRPr lang="es-ES" sz="1100" dirty="0">
              <a:solidFill>
                <a:schemeClr val="bg1"/>
              </a:solidFill>
              <a:latin typeface="Arial"/>
              <a:cs typeface="Arial"/>
            </a:endParaRPr>
          </a:p>
        </p:txBody>
      </p:sp>
      <p:sp>
        <p:nvSpPr>
          <p:cNvPr id="13" name="CuadroTexto 12"/>
          <p:cNvSpPr txBox="1"/>
          <p:nvPr/>
        </p:nvSpPr>
        <p:spPr>
          <a:xfrm>
            <a:off x="1106765" y="5701200"/>
            <a:ext cx="6979922" cy="609569"/>
          </a:xfrm>
          <a:prstGeom prst="rect">
            <a:avLst/>
          </a:prstGeom>
          <a:noFill/>
        </p:spPr>
        <p:txBody>
          <a:bodyPr wrap="square" lIns="0" tIns="0" rIns="0" bIns="0" rtlCol="0">
            <a:spAutoFit/>
          </a:bodyPr>
          <a:lstStyle/>
          <a:p>
            <a:pPr algn="just">
              <a:lnSpc>
                <a:spcPts val="1600"/>
              </a:lnSpc>
            </a:pPr>
            <a:r>
              <a:rPr lang="es-ES" sz="1100" dirty="0">
                <a:latin typeface="Arial"/>
                <a:cs typeface="Arial"/>
              </a:rPr>
              <a:t>Una vez realizados los trabajos por parte del personal técnico de SITER2000 son entregados progresivamente al responsable técnico del Departamento, que se encarga de revisarlos para que a su vez sean entregados al Coordinador de Ingeniería de la zona y este reporte al </a:t>
            </a:r>
            <a:r>
              <a:rPr lang="es-ES" sz="1100" dirty="0" err="1">
                <a:latin typeface="Arial"/>
                <a:cs typeface="Arial"/>
              </a:rPr>
              <a:t>Partner</a:t>
            </a:r>
            <a:r>
              <a:rPr lang="es-ES" sz="1100" dirty="0">
                <a:latin typeface="Arial"/>
                <a:cs typeface="Arial"/>
              </a:rPr>
              <a:t>.</a:t>
            </a:r>
            <a:endParaRPr lang="es-ES_tradnl" sz="1100" dirty="0">
              <a:latin typeface="Arial"/>
              <a:cs typeface="Arial"/>
            </a:endParaRPr>
          </a:p>
        </p:txBody>
      </p:sp>
      <p:sp>
        <p:nvSpPr>
          <p:cNvPr id="11" name="CuadroTexto 10"/>
          <p:cNvSpPr txBox="1"/>
          <p:nvPr/>
        </p:nvSpPr>
        <p:spPr>
          <a:xfrm>
            <a:off x="0" y="989580"/>
            <a:ext cx="9144000" cy="199200"/>
          </a:xfrm>
          <a:prstGeom prst="rect">
            <a:avLst/>
          </a:prstGeom>
          <a:noFill/>
        </p:spPr>
        <p:txBody>
          <a:bodyPr wrap="square" lIns="0" tIns="0" rIns="0" bIns="0" rtlCol="0">
            <a:spAutoFit/>
          </a:bodyPr>
          <a:lstStyle/>
          <a:p>
            <a:pPr algn="ctr">
              <a:lnSpc>
                <a:spcPts val="1600"/>
              </a:lnSpc>
              <a:spcBef>
                <a:spcPts val="600"/>
              </a:spcBef>
            </a:pPr>
            <a:r>
              <a:rPr lang="es-ES" sz="1100" b="1" dirty="0" smtClean="0">
                <a:solidFill>
                  <a:srgbClr val="0A556E"/>
                </a:solidFill>
                <a:latin typeface="Arial"/>
                <a:cs typeface="Arial"/>
              </a:rPr>
              <a:t>FLUJOGRAMA DEL PROYECTO DE INGENIERÍA</a:t>
            </a:r>
            <a:endParaRPr lang="es-ES_tradnl" sz="1100" dirty="0"/>
          </a:p>
        </p:txBody>
      </p:sp>
      <p:sp>
        <p:nvSpPr>
          <p:cNvPr id="34" name="CuadroTexto 33"/>
          <p:cNvSpPr txBox="1"/>
          <p:nvPr/>
        </p:nvSpPr>
        <p:spPr>
          <a:xfrm>
            <a:off x="2933528" y="1442531"/>
            <a:ext cx="1476000" cy="526566"/>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none" rtlCol="0" anchor="ctr" anchorCtr="0">
            <a:noAutofit/>
          </a:bodyPr>
          <a:lstStyle/>
          <a:p>
            <a:pPr algn="ctr">
              <a:lnSpc>
                <a:spcPts val="1100"/>
              </a:lnSpc>
            </a:pPr>
            <a:r>
              <a:rPr lang="es-ES" sz="1100" dirty="0" smtClean="0">
                <a:solidFill>
                  <a:schemeClr val="bg1"/>
                </a:solidFill>
                <a:latin typeface="Arial"/>
                <a:cs typeface="Arial"/>
              </a:rPr>
              <a:t>Delineante</a:t>
            </a:r>
            <a:endParaRPr lang="es-ES" sz="1100" dirty="0">
              <a:solidFill>
                <a:schemeClr val="bg1"/>
              </a:solidFill>
              <a:latin typeface="Arial"/>
              <a:cs typeface="Arial"/>
            </a:endParaRPr>
          </a:p>
        </p:txBody>
      </p:sp>
      <p:sp>
        <p:nvSpPr>
          <p:cNvPr id="40" name="CuadroTexto 39"/>
          <p:cNvSpPr txBox="1"/>
          <p:nvPr/>
        </p:nvSpPr>
        <p:spPr>
          <a:xfrm>
            <a:off x="1399073" y="3322688"/>
            <a:ext cx="6406383" cy="331006"/>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none" rtlCol="0" anchor="ctr" anchorCtr="0">
            <a:noAutofit/>
          </a:bodyPr>
          <a:lstStyle>
            <a:defPPr>
              <a:defRPr lang="es-ES"/>
            </a:defPPr>
            <a:lvl1pPr algn="ctr">
              <a:defRPr sz="1100">
                <a:solidFill>
                  <a:schemeClr val="bg1"/>
                </a:solidFill>
                <a:latin typeface="Arial"/>
                <a:cs typeface="Arial"/>
              </a:defRPr>
            </a:lvl1pPr>
          </a:lstStyle>
          <a:p>
            <a:r>
              <a:rPr lang="es-ES" dirty="0"/>
              <a:t>Responsable Técnico</a:t>
            </a:r>
          </a:p>
        </p:txBody>
      </p:sp>
      <p:sp>
        <p:nvSpPr>
          <p:cNvPr id="47" name="CuadroTexto 46"/>
          <p:cNvSpPr txBox="1"/>
          <p:nvPr/>
        </p:nvSpPr>
        <p:spPr>
          <a:xfrm>
            <a:off x="1106765" y="2064660"/>
            <a:ext cx="1476000" cy="520228"/>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lnSpc>
                <a:spcPts val="1100"/>
              </a:lnSpc>
            </a:pPr>
            <a:r>
              <a:rPr lang="es-ES" sz="1100" dirty="0" smtClean="0">
                <a:solidFill>
                  <a:srgbClr val="0A556E"/>
                </a:solidFill>
                <a:latin typeface="Arial"/>
                <a:cs typeface="Arial"/>
              </a:rPr>
              <a:t>Replanteo</a:t>
            </a:r>
            <a:br>
              <a:rPr lang="es-ES" sz="1100" dirty="0" smtClean="0">
                <a:solidFill>
                  <a:srgbClr val="0A556E"/>
                </a:solidFill>
                <a:latin typeface="Arial"/>
                <a:cs typeface="Arial"/>
              </a:rPr>
            </a:br>
            <a:r>
              <a:rPr lang="es-ES" sz="1100" dirty="0" smtClean="0">
                <a:solidFill>
                  <a:srgbClr val="0A556E"/>
                </a:solidFill>
                <a:latin typeface="Arial"/>
                <a:cs typeface="Arial"/>
              </a:rPr>
              <a:t>+</a:t>
            </a:r>
          </a:p>
          <a:p>
            <a:pPr algn="ctr">
              <a:lnSpc>
                <a:spcPts val="1100"/>
              </a:lnSpc>
            </a:pPr>
            <a:r>
              <a:rPr lang="es-ES" sz="1100" dirty="0" smtClean="0">
                <a:solidFill>
                  <a:srgbClr val="0A556E"/>
                </a:solidFill>
                <a:latin typeface="Arial"/>
                <a:cs typeface="Arial"/>
              </a:rPr>
              <a:t>Acta de Replanteo</a:t>
            </a:r>
            <a:endParaRPr lang="es-ES" sz="1100" dirty="0">
              <a:solidFill>
                <a:srgbClr val="0A556E"/>
              </a:solidFill>
              <a:latin typeface="Arial"/>
              <a:cs typeface="Arial"/>
            </a:endParaRPr>
          </a:p>
        </p:txBody>
      </p:sp>
      <p:cxnSp>
        <p:nvCxnSpPr>
          <p:cNvPr id="70" name="Conector angular 69"/>
          <p:cNvCxnSpPr/>
          <p:nvPr/>
        </p:nvCxnSpPr>
        <p:spPr>
          <a:xfrm rot="16200000" flipV="1">
            <a:off x="1595457" y="4243460"/>
            <a:ext cx="312814" cy="244506"/>
          </a:xfrm>
          <a:prstGeom prst="bentConnector3">
            <a:avLst>
              <a:gd name="adj1" fmla="val -332"/>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73" name="Conector angular 72"/>
          <p:cNvCxnSpPr/>
          <p:nvPr/>
        </p:nvCxnSpPr>
        <p:spPr>
          <a:xfrm rot="5400000" flipH="1" flipV="1">
            <a:off x="5330142" y="4234523"/>
            <a:ext cx="312814" cy="262380"/>
          </a:xfrm>
          <a:prstGeom prst="bentConnector3">
            <a:avLst>
              <a:gd name="adj1" fmla="val -7043"/>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a:off x="6610686" y="1448869"/>
            <a:ext cx="1476000" cy="520228"/>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lnSpc>
                <a:spcPts val="1100"/>
              </a:lnSpc>
            </a:pPr>
            <a:r>
              <a:rPr lang="es-ES" sz="1100" dirty="0" smtClean="0">
                <a:solidFill>
                  <a:schemeClr val="bg1"/>
                </a:solidFill>
                <a:latin typeface="Arial"/>
                <a:cs typeface="Arial"/>
              </a:rPr>
              <a:t>Ingeniero cualificado +</a:t>
            </a:r>
            <a:br>
              <a:rPr lang="es-ES" sz="1100" dirty="0" smtClean="0">
                <a:solidFill>
                  <a:schemeClr val="bg1"/>
                </a:solidFill>
                <a:latin typeface="Arial"/>
                <a:cs typeface="Arial"/>
              </a:rPr>
            </a:br>
            <a:r>
              <a:rPr lang="es-ES" sz="1100" dirty="0" smtClean="0">
                <a:solidFill>
                  <a:schemeClr val="bg1"/>
                </a:solidFill>
                <a:latin typeface="Arial"/>
                <a:cs typeface="Arial"/>
              </a:rPr>
              <a:t>Delineante</a:t>
            </a:r>
            <a:endParaRPr lang="es-ES" sz="1100" dirty="0">
              <a:solidFill>
                <a:schemeClr val="bg1"/>
              </a:solidFill>
              <a:latin typeface="Arial"/>
              <a:cs typeface="Arial"/>
            </a:endParaRPr>
          </a:p>
        </p:txBody>
      </p:sp>
      <p:sp>
        <p:nvSpPr>
          <p:cNvPr id="45" name="CuadroTexto 44"/>
          <p:cNvSpPr txBox="1"/>
          <p:nvPr/>
        </p:nvSpPr>
        <p:spPr>
          <a:xfrm>
            <a:off x="2933528" y="2064660"/>
            <a:ext cx="1476000" cy="520228"/>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none" rtlCol="0" anchor="ctr" anchorCtr="0">
            <a:noAutofit/>
          </a:bodyPr>
          <a:lstStyle/>
          <a:p>
            <a:pPr algn="ctr">
              <a:lnSpc>
                <a:spcPts val="1100"/>
              </a:lnSpc>
            </a:pPr>
            <a:r>
              <a:rPr lang="es-ES" sz="1100" dirty="0" smtClean="0">
                <a:solidFill>
                  <a:srgbClr val="0A556E"/>
                </a:solidFill>
                <a:latin typeface="Arial"/>
                <a:cs typeface="Arial"/>
              </a:rPr>
              <a:t>Planos iniciales</a:t>
            </a:r>
            <a:br>
              <a:rPr lang="es-ES" sz="1100" dirty="0" smtClean="0">
                <a:solidFill>
                  <a:srgbClr val="0A556E"/>
                </a:solidFill>
                <a:latin typeface="Arial"/>
                <a:cs typeface="Arial"/>
              </a:rPr>
            </a:br>
            <a:r>
              <a:rPr lang="es-ES" sz="1100" dirty="0" smtClean="0">
                <a:solidFill>
                  <a:srgbClr val="0A556E"/>
                </a:solidFill>
                <a:latin typeface="Arial"/>
                <a:cs typeface="Arial"/>
              </a:rPr>
              <a:t>de obra</a:t>
            </a:r>
            <a:endParaRPr lang="es-ES" sz="1100" dirty="0">
              <a:solidFill>
                <a:srgbClr val="0A556E"/>
              </a:solidFill>
              <a:latin typeface="Arial"/>
              <a:cs typeface="Arial"/>
            </a:endParaRPr>
          </a:p>
        </p:txBody>
      </p:sp>
      <p:sp>
        <p:nvSpPr>
          <p:cNvPr id="46" name="CuadroTexto 45"/>
          <p:cNvSpPr txBox="1"/>
          <p:nvPr/>
        </p:nvSpPr>
        <p:spPr>
          <a:xfrm>
            <a:off x="4762281" y="2064660"/>
            <a:ext cx="1476000" cy="520228"/>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lnSpc>
                <a:spcPts val="1100"/>
              </a:lnSpc>
            </a:pPr>
            <a:r>
              <a:rPr lang="es-ES" sz="1100" dirty="0" smtClean="0">
                <a:solidFill>
                  <a:srgbClr val="0A556E"/>
                </a:solidFill>
                <a:latin typeface="Arial"/>
                <a:cs typeface="Arial"/>
              </a:rPr>
              <a:t>Proyecto</a:t>
            </a:r>
            <a:br>
              <a:rPr lang="es-ES" sz="1100" dirty="0" smtClean="0">
                <a:solidFill>
                  <a:srgbClr val="0A556E"/>
                </a:solidFill>
                <a:latin typeface="Arial"/>
                <a:cs typeface="Arial"/>
              </a:rPr>
            </a:br>
            <a:r>
              <a:rPr lang="es-ES" sz="1100" dirty="0" smtClean="0">
                <a:solidFill>
                  <a:srgbClr val="0A556E"/>
                </a:solidFill>
                <a:latin typeface="Arial"/>
                <a:cs typeface="Arial"/>
              </a:rPr>
              <a:t>+</a:t>
            </a:r>
          </a:p>
          <a:p>
            <a:pPr algn="ctr">
              <a:lnSpc>
                <a:spcPts val="1100"/>
              </a:lnSpc>
            </a:pPr>
            <a:r>
              <a:rPr lang="es-ES" sz="1100" dirty="0" smtClean="0">
                <a:solidFill>
                  <a:srgbClr val="0A556E"/>
                </a:solidFill>
                <a:latin typeface="Arial"/>
                <a:cs typeface="Arial"/>
              </a:rPr>
              <a:t>Dirección de Obra</a:t>
            </a:r>
            <a:endParaRPr lang="es-ES" sz="1100" dirty="0">
              <a:solidFill>
                <a:srgbClr val="0A556E"/>
              </a:solidFill>
              <a:latin typeface="Arial"/>
              <a:cs typeface="Arial"/>
            </a:endParaRPr>
          </a:p>
        </p:txBody>
      </p:sp>
      <p:sp>
        <p:nvSpPr>
          <p:cNvPr id="48" name="CuadroTexto 47"/>
          <p:cNvSpPr txBox="1"/>
          <p:nvPr/>
        </p:nvSpPr>
        <p:spPr>
          <a:xfrm>
            <a:off x="6610687" y="2064660"/>
            <a:ext cx="1476000" cy="520228"/>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none" rtlCol="0" anchor="ctr" anchorCtr="0">
            <a:noAutofit/>
          </a:bodyPr>
          <a:lstStyle/>
          <a:p>
            <a:pPr algn="ctr">
              <a:lnSpc>
                <a:spcPts val="1100"/>
              </a:lnSpc>
            </a:pPr>
            <a:r>
              <a:rPr lang="es-ES" sz="1100" dirty="0" smtClean="0">
                <a:solidFill>
                  <a:srgbClr val="0A556E"/>
                </a:solidFill>
                <a:latin typeface="Arial"/>
                <a:cs typeface="Arial"/>
              </a:rPr>
              <a:t>Documento final</a:t>
            </a:r>
            <a:br>
              <a:rPr lang="es-ES" sz="1100" dirty="0" smtClean="0">
                <a:solidFill>
                  <a:srgbClr val="0A556E"/>
                </a:solidFill>
                <a:latin typeface="Arial"/>
                <a:cs typeface="Arial"/>
              </a:rPr>
            </a:br>
            <a:r>
              <a:rPr lang="es-ES" sz="1100" dirty="0" smtClean="0">
                <a:solidFill>
                  <a:srgbClr val="0A556E"/>
                </a:solidFill>
                <a:latin typeface="Arial"/>
                <a:cs typeface="Arial"/>
              </a:rPr>
              <a:t>As </a:t>
            </a:r>
            <a:r>
              <a:rPr lang="es-ES" sz="1100" dirty="0" err="1" smtClean="0">
                <a:solidFill>
                  <a:srgbClr val="0A556E"/>
                </a:solidFill>
                <a:latin typeface="Arial"/>
                <a:cs typeface="Arial"/>
              </a:rPr>
              <a:t>Built</a:t>
            </a:r>
            <a:endParaRPr lang="es-ES" sz="1100" dirty="0">
              <a:solidFill>
                <a:srgbClr val="0A556E"/>
              </a:solidFill>
              <a:latin typeface="Arial"/>
              <a:cs typeface="Arial"/>
            </a:endParaRPr>
          </a:p>
        </p:txBody>
      </p:sp>
      <p:sp>
        <p:nvSpPr>
          <p:cNvPr id="54" name="CuadroTexto 53"/>
          <p:cNvSpPr txBox="1"/>
          <p:nvPr/>
        </p:nvSpPr>
        <p:spPr>
          <a:xfrm>
            <a:off x="1399073" y="4219131"/>
            <a:ext cx="6408000" cy="33120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none" rtlCol="0" anchor="ctr" anchorCtr="0">
            <a:noAutofit/>
          </a:bodyPr>
          <a:lstStyle>
            <a:defPPr>
              <a:defRPr lang="es-ES"/>
            </a:defPPr>
            <a:lvl1pPr algn="ctr">
              <a:defRPr sz="1100">
                <a:solidFill>
                  <a:schemeClr val="bg1"/>
                </a:solidFill>
                <a:latin typeface="Arial"/>
                <a:cs typeface="Arial"/>
              </a:defRPr>
            </a:lvl1pPr>
          </a:lstStyle>
          <a:p>
            <a:r>
              <a:rPr lang="es-ES" dirty="0"/>
              <a:t>Coordinador de Energía</a:t>
            </a:r>
          </a:p>
        </p:txBody>
      </p:sp>
      <p:sp>
        <p:nvSpPr>
          <p:cNvPr id="56" name="CuadroTexto 55"/>
          <p:cNvSpPr txBox="1"/>
          <p:nvPr/>
        </p:nvSpPr>
        <p:spPr>
          <a:xfrm>
            <a:off x="1399073" y="5110707"/>
            <a:ext cx="6408000" cy="33120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none" rtlCol="0" anchor="ctr" anchorCtr="0">
            <a:noAutofit/>
          </a:bodyPr>
          <a:lstStyle>
            <a:defPPr>
              <a:defRPr lang="es-ES"/>
            </a:defPPr>
            <a:lvl1pPr algn="ctr">
              <a:defRPr sz="1100">
                <a:solidFill>
                  <a:schemeClr val="bg1"/>
                </a:solidFill>
                <a:latin typeface="Arial"/>
                <a:cs typeface="Arial"/>
              </a:defRPr>
            </a:lvl1pPr>
          </a:lstStyle>
          <a:p>
            <a:r>
              <a:rPr lang="es-ES" dirty="0" err="1"/>
              <a:t>Partner</a:t>
            </a:r>
            <a:endParaRPr lang="es-ES" dirty="0"/>
          </a:p>
        </p:txBody>
      </p:sp>
      <p:sp>
        <p:nvSpPr>
          <p:cNvPr id="57" name="CuadroTexto 56"/>
          <p:cNvSpPr txBox="1"/>
          <p:nvPr/>
        </p:nvSpPr>
        <p:spPr>
          <a:xfrm>
            <a:off x="2933528" y="2821131"/>
            <a:ext cx="1465558" cy="261610"/>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Trabajos entregados</a:t>
            </a:r>
            <a:endParaRPr lang="es-ES" sz="1100" dirty="0">
              <a:solidFill>
                <a:schemeClr val="bg1"/>
              </a:solidFill>
              <a:latin typeface="Arial"/>
              <a:cs typeface="Arial"/>
            </a:endParaRPr>
          </a:p>
        </p:txBody>
      </p:sp>
      <p:sp>
        <p:nvSpPr>
          <p:cNvPr id="59" name="CuadroTexto 58"/>
          <p:cNvSpPr txBox="1"/>
          <p:nvPr/>
        </p:nvSpPr>
        <p:spPr>
          <a:xfrm>
            <a:off x="5023384" y="3817432"/>
            <a:ext cx="1404771" cy="261610"/>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Trabajos revisados</a:t>
            </a:r>
            <a:endParaRPr lang="es-ES" sz="1100" dirty="0">
              <a:solidFill>
                <a:schemeClr val="bg1"/>
              </a:solidFill>
              <a:latin typeface="Arial"/>
              <a:cs typeface="Arial"/>
            </a:endParaRPr>
          </a:p>
        </p:txBody>
      </p:sp>
      <p:sp>
        <p:nvSpPr>
          <p:cNvPr id="60" name="CuadroTexto 59"/>
          <p:cNvSpPr txBox="1"/>
          <p:nvPr/>
        </p:nvSpPr>
        <p:spPr>
          <a:xfrm>
            <a:off x="5023384" y="4699675"/>
            <a:ext cx="1404771" cy="261610"/>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Trabajos enviados</a:t>
            </a:r>
            <a:endParaRPr lang="es-ES" sz="1100" dirty="0">
              <a:solidFill>
                <a:schemeClr val="bg1"/>
              </a:solidFill>
              <a:latin typeface="Arial"/>
              <a:cs typeface="Arial"/>
            </a:endParaRPr>
          </a:p>
        </p:txBody>
      </p:sp>
      <p:sp>
        <p:nvSpPr>
          <p:cNvPr id="61" name="CuadroTexto 60"/>
          <p:cNvSpPr txBox="1"/>
          <p:nvPr/>
        </p:nvSpPr>
        <p:spPr>
          <a:xfrm>
            <a:off x="4772723" y="2821131"/>
            <a:ext cx="1465558" cy="261610"/>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Trabajos entregados</a:t>
            </a:r>
            <a:endParaRPr lang="es-ES" sz="1100" dirty="0">
              <a:solidFill>
                <a:schemeClr val="bg1"/>
              </a:solidFill>
              <a:latin typeface="Arial"/>
              <a:cs typeface="Arial"/>
            </a:endParaRPr>
          </a:p>
        </p:txBody>
      </p:sp>
      <p:cxnSp>
        <p:nvCxnSpPr>
          <p:cNvPr id="29" name="Conector recto de flecha 28"/>
          <p:cNvCxnSpPr>
            <a:stCxn id="47" idx="3"/>
            <a:endCxn id="45" idx="1"/>
          </p:cNvCxnSpPr>
          <p:nvPr/>
        </p:nvCxnSpPr>
        <p:spPr>
          <a:xfrm>
            <a:off x="2582765" y="2324774"/>
            <a:ext cx="350763" cy="0"/>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1" name="Conector recto de flecha 30"/>
          <p:cNvCxnSpPr>
            <a:stCxn id="45" idx="3"/>
            <a:endCxn id="46" idx="1"/>
          </p:cNvCxnSpPr>
          <p:nvPr/>
        </p:nvCxnSpPr>
        <p:spPr>
          <a:xfrm>
            <a:off x="4409528" y="2324774"/>
            <a:ext cx="352753" cy="0"/>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67" name="Conector recto de flecha 66"/>
          <p:cNvCxnSpPr>
            <a:stCxn id="46" idx="3"/>
            <a:endCxn id="48" idx="1"/>
          </p:cNvCxnSpPr>
          <p:nvPr/>
        </p:nvCxnSpPr>
        <p:spPr>
          <a:xfrm>
            <a:off x="6238281" y="2324774"/>
            <a:ext cx="372406" cy="0"/>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6" name="Conector recto de flecha 35"/>
          <p:cNvCxnSpPr/>
          <p:nvPr/>
        </p:nvCxnSpPr>
        <p:spPr>
          <a:xfrm>
            <a:off x="2725615" y="2324774"/>
            <a:ext cx="0" cy="997914"/>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72" name="Conector recto de flecha 71"/>
          <p:cNvCxnSpPr/>
          <p:nvPr/>
        </p:nvCxnSpPr>
        <p:spPr>
          <a:xfrm>
            <a:off x="4555392" y="2324774"/>
            <a:ext cx="0" cy="997914"/>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74" name="Conector recto de flecha 73"/>
          <p:cNvCxnSpPr/>
          <p:nvPr/>
        </p:nvCxnSpPr>
        <p:spPr>
          <a:xfrm>
            <a:off x="6408617" y="2324774"/>
            <a:ext cx="0" cy="997914"/>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75" name="Conector recto de flecha 74"/>
          <p:cNvCxnSpPr/>
          <p:nvPr/>
        </p:nvCxnSpPr>
        <p:spPr>
          <a:xfrm>
            <a:off x="4563189" y="3653694"/>
            <a:ext cx="808" cy="56543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77" name="Conector recto de flecha 76"/>
          <p:cNvCxnSpPr/>
          <p:nvPr/>
        </p:nvCxnSpPr>
        <p:spPr>
          <a:xfrm>
            <a:off x="4563997" y="4550331"/>
            <a:ext cx="0" cy="560376"/>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0804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alphaModFix amt="50000"/>
          </a:blip>
          <a:srcRect l="9131" r="11001"/>
          <a:stretch/>
        </p:blipFill>
        <p:spPr>
          <a:xfrm>
            <a:off x="0" y="739382"/>
            <a:ext cx="9281951" cy="5796000"/>
          </a:xfrm>
          <a:prstGeom prst="rect">
            <a:avLst/>
          </a:prstGeom>
        </p:spPr>
      </p:pic>
      <p:sp>
        <p:nvSpPr>
          <p:cNvPr id="53" name="Rectángulo 52"/>
          <p:cNvSpPr/>
          <p:nvPr/>
        </p:nvSpPr>
        <p:spPr>
          <a:xfrm>
            <a:off x="0" y="2417794"/>
            <a:ext cx="9144000" cy="2759898"/>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617739" y="413269"/>
            <a:ext cx="3130669" cy="369332"/>
          </a:xfrm>
          <a:prstGeom prst="rect">
            <a:avLst/>
          </a:prstGeom>
          <a:noFill/>
        </p:spPr>
        <p:txBody>
          <a:bodyPr wrap="square" rtlCol="0">
            <a:spAutoFit/>
          </a:bodyPr>
          <a:lstStyle/>
          <a:p>
            <a:pPr algn="r"/>
            <a:r>
              <a:rPr lang="es-ES" dirty="0" smtClean="0">
                <a:solidFill>
                  <a:schemeClr val="bg1"/>
                </a:solidFill>
                <a:latin typeface="Arial"/>
                <a:cs typeface="Arial"/>
              </a:rPr>
              <a:t>Ingeniería de Fibra Óptica</a:t>
            </a:r>
            <a:endParaRPr lang="es-ES" dirty="0">
              <a:solidFill>
                <a:schemeClr val="bg1"/>
              </a:solidFill>
            </a:endParaRPr>
          </a:p>
        </p:txBody>
      </p:sp>
      <p:sp>
        <p:nvSpPr>
          <p:cNvPr id="13" name="CuadroTexto 12"/>
          <p:cNvSpPr txBox="1"/>
          <p:nvPr/>
        </p:nvSpPr>
        <p:spPr>
          <a:xfrm>
            <a:off x="628894" y="1790625"/>
            <a:ext cx="7847135" cy="609569"/>
          </a:xfrm>
          <a:prstGeom prst="rect">
            <a:avLst/>
          </a:prstGeom>
          <a:noFill/>
        </p:spPr>
        <p:txBody>
          <a:bodyPr wrap="square" lIns="0" tIns="0" rIns="0" bIns="0" rtlCol="0">
            <a:spAutoFit/>
          </a:bodyPr>
          <a:lstStyle/>
          <a:p>
            <a:pPr>
              <a:lnSpc>
                <a:spcPts val="1600"/>
              </a:lnSpc>
            </a:pPr>
            <a:r>
              <a:rPr lang="es-ES" sz="1100" dirty="0">
                <a:latin typeface="Arial"/>
                <a:cs typeface="Arial"/>
              </a:rPr>
              <a:t>Actualmente, SITER 2000 está volcado en los dos proyectos relacionados con fibra óptica, para todos los operadores de telecomunicaciones. </a:t>
            </a:r>
            <a:endParaRPr lang="es-ES" sz="1100" dirty="0" smtClean="0">
              <a:latin typeface="Arial"/>
              <a:cs typeface="Arial"/>
            </a:endParaRPr>
          </a:p>
          <a:p>
            <a:pPr>
              <a:lnSpc>
                <a:spcPts val="1600"/>
              </a:lnSpc>
            </a:pPr>
            <a:endParaRPr lang="es-ES" sz="1100" dirty="0">
              <a:latin typeface="Arial"/>
              <a:cs typeface="Arial"/>
            </a:endParaRPr>
          </a:p>
        </p:txBody>
      </p:sp>
      <p:sp>
        <p:nvSpPr>
          <p:cNvPr id="89" name="CuadroTexto 88"/>
          <p:cNvSpPr txBox="1"/>
          <p:nvPr/>
        </p:nvSpPr>
        <p:spPr>
          <a:xfrm>
            <a:off x="628894" y="2532184"/>
            <a:ext cx="3525594" cy="2456228"/>
          </a:xfrm>
          <a:prstGeom prst="rect">
            <a:avLst/>
          </a:prstGeom>
          <a:noFill/>
        </p:spPr>
        <p:txBody>
          <a:bodyPr wrap="square" lIns="0" tIns="0" rIns="0" bIns="0" rtlCol="0">
            <a:spAutoFit/>
          </a:bodyPr>
          <a:lstStyle/>
          <a:p>
            <a:pPr>
              <a:lnSpc>
                <a:spcPts val="1600"/>
              </a:lnSpc>
            </a:pPr>
            <a:r>
              <a:rPr lang="es-ES" sz="1400" b="1" dirty="0" smtClean="0">
                <a:solidFill>
                  <a:srgbClr val="0A556E"/>
                </a:solidFill>
                <a:latin typeface="Arial"/>
                <a:cs typeface="Arial"/>
              </a:rPr>
              <a:t>FTTN</a:t>
            </a:r>
          </a:p>
          <a:p>
            <a:pPr>
              <a:lnSpc>
                <a:spcPts val="1600"/>
              </a:lnSpc>
            </a:pPr>
            <a:r>
              <a:rPr lang="es-ES" sz="1100" dirty="0" smtClean="0">
                <a:latin typeface="Arial"/>
                <a:cs typeface="Arial"/>
              </a:rPr>
              <a:t>Se </a:t>
            </a:r>
            <a:r>
              <a:rPr lang="es-ES" sz="1100" dirty="0">
                <a:latin typeface="Arial"/>
                <a:cs typeface="Arial"/>
              </a:rPr>
              <a:t>realizan las actividades típicas de la interconexión de fibra entre emplazamientos de telefonía móvil. </a:t>
            </a:r>
          </a:p>
          <a:p>
            <a:pPr marL="361950" indent="-98425">
              <a:lnSpc>
                <a:spcPts val="1600"/>
              </a:lnSpc>
              <a:tabLst>
                <a:tab pos="361950"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smtClean="0">
                <a:latin typeface="Arial"/>
                <a:cs typeface="Arial"/>
              </a:rPr>
              <a:t>Replanteos </a:t>
            </a:r>
            <a:r>
              <a:rPr lang="es-ES" sz="1100" dirty="0">
                <a:latin typeface="Arial"/>
                <a:cs typeface="Arial"/>
              </a:rPr>
              <a:t>de acometidas de fibra a estaciones base </a:t>
            </a:r>
          </a:p>
          <a:p>
            <a:pPr marL="361950" indent="-98425">
              <a:lnSpc>
                <a:spcPts val="1600"/>
              </a:lnSpc>
              <a:tabLst>
                <a:tab pos="361950"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smtClean="0">
                <a:latin typeface="Arial"/>
                <a:cs typeface="Arial"/>
              </a:rPr>
              <a:t>Replanteos </a:t>
            </a:r>
            <a:r>
              <a:rPr lang="es-ES" sz="1100" dirty="0">
                <a:latin typeface="Arial"/>
                <a:cs typeface="Arial"/>
              </a:rPr>
              <a:t>y solicitudes de </a:t>
            </a:r>
            <a:r>
              <a:rPr lang="es-ES" sz="1100" dirty="0" err="1">
                <a:latin typeface="Arial"/>
                <a:cs typeface="Arial"/>
              </a:rPr>
              <a:t>SUCs</a:t>
            </a:r>
            <a:r>
              <a:rPr lang="es-ES" sz="1100" dirty="0">
                <a:latin typeface="Arial"/>
                <a:cs typeface="Arial"/>
              </a:rPr>
              <a:t> </a:t>
            </a:r>
          </a:p>
          <a:p>
            <a:pPr marL="361950" indent="-98425">
              <a:lnSpc>
                <a:spcPts val="1600"/>
              </a:lnSpc>
              <a:tabLst>
                <a:tab pos="361950"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smtClean="0">
                <a:latin typeface="Arial"/>
                <a:cs typeface="Arial"/>
              </a:rPr>
              <a:t>Viabilidades </a:t>
            </a:r>
            <a:r>
              <a:rPr lang="es-ES" sz="1100" dirty="0">
                <a:latin typeface="Arial"/>
                <a:cs typeface="Arial"/>
              </a:rPr>
              <a:t>de nuevos trazados de fibras de </a:t>
            </a:r>
            <a:r>
              <a:rPr lang="es-ES" sz="1100" dirty="0" smtClean="0">
                <a:latin typeface="Arial"/>
                <a:cs typeface="Arial"/>
              </a:rPr>
              <a:t>alimentación.</a:t>
            </a:r>
            <a:endParaRPr lang="es-ES" sz="1100" dirty="0">
              <a:latin typeface="Arial"/>
              <a:cs typeface="Arial"/>
            </a:endParaRPr>
          </a:p>
          <a:p>
            <a:pPr marL="361950" indent="-98425">
              <a:lnSpc>
                <a:spcPts val="1600"/>
              </a:lnSpc>
              <a:tabLst>
                <a:tab pos="361950"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smtClean="0">
                <a:latin typeface="Arial"/>
                <a:cs typeface="Arial"/>
              </a:rPr>
              <a:t>Diseños </a:t>
            </a:r>
            <a:r>
              <a:rPr lang="es-ES" sz="1100" dirty="0">
                <a:latin typeface="Arial"/>
                <a:cs typeface="Arial"/>
              </a:rPr>
              <a:t>de proyectos de nuevos tendidos de fibra de </a:t>
            </a:r>
            <a:r>
              <a:rPr lang="es-ES" sz="1100" dirty="0" smtClean="0">
                <a:latin typeface="Arial"/>
                <a:cs typeface="Arial"/>
              </a:rPr>
              <a:t>alimentación. </a:t>
            </a:r>
            <a:endParaRPr lang="es-ES" sz="1100" dirty="0">
              <a:latin typeface="Arial"/>
              <a:cs typeface="Arial"/>
            </a:endParaRPr>
          </a:p>
          <a:p>
            <a:pPr marL="361950" indent="-98425">
              <a:lnSpc>
                <a:spcPts val="1600"/>
              </a:lnSpc>
              <a:tabLst>
                <a:tab pos="361950"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smtClean="0">
                <a:latin typeface="Arial"/>
                <a:cs typeface="Arial"/>
              </a:rPr>
              <a:t>Legalizaciones </a:t>
            </a:r>
            <a:r>
              <a:rPr lang="es-ES" sz="1100" dirty="0">
                <a:latin typeface="Arial"/>
                <a:cs typeface="Arial"/>
              </a:rPr>
              <a:t>y seguimientos de </a:t>
            </a:r>
            <a:r>
              <a:rPr lang="es-ES" sz="1100" dirty="0" smtClean="0">
                <a:latin typeface="Arial"/>
                <a:cs typeface="Arial"/>
              </a:rPr>
              <a:t>obras. </a:t>
            </a:r>
            <a:endParaRPr lang="es-ES" sz="1100" dirty="0">
              <a:latin typeface="Arial"/>
              <a:cs typeface="Arial"/>
            </a:endParaRPr>
          </a:p>
          <a:p>
            <a:pPr marL="361950" indent="-98425">
              <a:lnSpc>
                <a:spcPts val="1600"/>
              </a:lnSpc>
              <a:tabLst>
                <a:tab pos="361950"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smtClean="0">
                <a:latin typeface="Arial"/>
                <a:cs typeface="Arial"/>
              </a:rPr>
              <a:t>Aceptaciones </a:t>
            </a:r>
            <a:r>
              <a:rPr lang="es-ES" sz="1100" dirty="0">
                <a:latin typeface="Arial"/>
                <a:cs typeface="Arial"/>
              </a:rPr>
              <a:t>de </a:t>
            </a:r>
            <a:r>
              <a:rPr lang="es-ES" sz="1100" dirty="0" smtClean="0">
                <a:latin typeface="Arial"/>
                <a:cs typeface="Arial"/>
              </a:rPr>
              <a:t>entrega. </a:t>
            </a:r>
          </a:p>
        </p:txBody>
      </p:sp>
      <p:sp>
        <p:nvSpPr>
          <p:cNvPr id="90" name="CuadroTexto 89"/>
          <p:cNvSpPr txBox="1"/>
          <p:nvPr/>
        </p:nvSpPr>
        <p:spPr>
          <a:xfrm>
            <a:off x="4850704" y="2532184"/>
            <a:ext cx="3582707" cy="2456228"/>
          </a:xfrm>
          <a:prstGeom prst="rect">
            <a:avLst/>
          </a:prstGeom>
          <a:noFill/>
        </p:spPr>
        <p:txBody>
          <a:bodyPr wrap="square" lIns="0" tIns="0" rIns="0" bIns="0" rtlCol="0">
            <a:spAutoFit/>
          </a:bodyPr>
          <a:lstStyle/>
          <a:p>
            <a:pPr>
              <a:lnSpc>
                <a:spcPts val="1600"/>
              </a:lnSpc>
            </a:pPr>
            <a:r>
              <a:rPr lang="es-ES" sz="1400" b="1" dirty="0" smtClean="0">
                <a:solidFill>
                  <a:srgbClr val="0A556E"/>
                </a:solidFill>
                <a:latin typeface="Arial"/>
                <a:cs typeface="Arial"/>
              </a:rPr>
              <a:t>FTTH</a:t>
            </a:r>
          </a:p>
          <a:p>
            <a:pPr>
              <a:lnSpc>
                <a:spcPts val="1600"/>
              </a:lnSpc>
            </a:pPr>
            <a:r>
              <a:rPr lang="es-ES" sz="1100" dirty="0">
                <a:latin typeface="Arial"/>
                <a:cs typeface="Arial"/>
              </a:rPr>
              <a:t>Se trata de dar respuesta a las necesidades desde el punto de vista de ingeniería de diseño y obtención de permisos para el despliegue FTTH de las operadoras de telecomunicaciones. SITER2000 es una empresa con experiencia en este sector ya que ha desarrollado y se encuentra desarrollando en la actualidad este servicio de Gestión Integral tanto para permisos de paso en proyectos de fibra FTTH como en proyectos de telecomunicación móvil en los cuales le avalan años de experiencia como empresa en despliegue de infraestructuras de comunicaciones.</a:t>
            </a:r>
            <a:endParaRPr lang="es-ES" sz="1100" b="1" dirty="0">
              <a:solidFill>
                <a:srgbClr val="0A556E"/>
              </a:solidFill>
              <a:latin typeface="Arial"/>
              <a:cs typeface="Arial"/>
            </a:endParaRPr>
          </a:p>
        </p:txBody>
      </p:sp>
    </p:spTree>
    <p:extLst>
      <p:ext uri="{BB962C8B-B14F-4D97-AF65-F5344CB8AC3E}">
        <p14:creationId xmlns:p14="http://schemas.microsoft.com/office/powerpoint/2010/main" val="31657982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ángulo 52"/>
          <p:cNvSpPr/>
          <p:nvPr/>
        </p:nvSpPr>
        <p:spPr>
          <a:xfrm>
            <a:off x="1" y="1304126"/>
            <a:ext cx="9144000" cy="5001038"/>
          </a:xfrm>
          <a:prstGeom prst="rect">
            <a:avLst/>
          </a:prstGeom>
          <a:solidFill>
            <a:srgbClr val="EEEEF2">
              <a:alpha val="69000"/>
            </a:srgbClr>
          </a:solidFill>
          <a:ln>
            <a:solidFill>
              <a:srgbClr val="EEEE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617739" y="413269"/>
            <a:ext cx="3130669" cy="369332"/>
          </a:xfrm>
          <a:prstGeom prst="rect">
            <a:avLst/>
          </a:prstGeom>
          <a:noFill/>
        </p:spPr>
        <p:txBody>
          <a:bodyPr wrap="square" rtlCol="0">
            <a:spAutoFit/>
          </a:bodyPr>
          <a:lstStyle/>
          <a:p>
            <a:pPr algn="r"/>
            <a:r>
              <a:rPr lang="es-ES" dirty="0" smtClean="0">
                <a:solidFill>
                  <a:schemeClr val="bg1"/>
                </a:solidFill>
                <a:latin typeface="Arial"/>
                <a:cs typeface="Arial"/>
              </a:rPr>
              <a:t>Ingeniería de Fibra Óptica</a:t>
            </a:r>
            <a:endParaRPr lang="es-ES" dirty="0">
              <a:solidFill>
                <a:schemeClr val="bg1"/>
              </a:solidFill>
            </a:endParaRPr>
          </a:p>
        </p:txBody>
      </p:sp>
      <p:sp>
        <p:nvSpPr>
          <p:cNvPr id="11" name="CuadroTexto 10"/>
          <p:cNvSpPr txBox="1"/>
          <p:nvPr/>
        </p:nvSpPr>
        <p:spPr>
          <a:xfrm>
            <a:off x="0" y="989580"/>
            <a:ext cx="9144000" cy="199200"/>
          </a:xfrm>
          <a:prstGeom prst="rect">
            <a:avLst/>
          </a:prstGeom>
          <a:noFill/>
        </p:spPr>
        <p:txBody>
          <a:bodyPr wrap="square" lIns="0" tIns="0" rIns="0" bIns="0" rtlCol="0">
            <a:spAutoFit/>
          </a:bodyPr>
          <a:lstStyle/>
          <a:p>
            <a:pPr algn="ctr">
              <a:lnSpc>
                <a:spcPts val="1600"/>
              </a:lnSpc>
              <a:spcBef>
                <a:spcPts val="600"/>
              </a:spcBef>
            </a:pPr>
            <a:r>
              <a:rPr lang="es-ES" sz="1100" b="1" dirty="0" smtClean="0">
                <a:solidFill>
                  <a:srgbClr val="0A556E"/>
                </a:solidFill>
                <a:latin typeface="Arial"/>
                <a:cs typeface="Arial"/>
              </a:rPr>
              <a:t>ESTRUCTURA DE PROYECTO Y ORGANIGRAMA</a:t>
            </a:r>
            <a:endParaRPr lang="es-ES_tradnl" sz="1100" dirty="0"/>
          </a:p>
        </p:txBody>
      </p:sp>
      <p:sp>
        <p:nvSpPr>
          <p:cNvPr id="71" name="CuadroTexto 70"/>
          <p:cNvSpPr txBox="1"/>
          <p:nvPr/>
        </p:nvSpPr>
        <p:spPr>
          <a:xfrm>
            <a:off x="1460596" y="2972660"/>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Coordinador de permisos</a:t>
            </a:r>
            <a:endParaRPr lang="es-ES" sz="1100" dirty="0">
              <a:solidFill>
                <a:srgbClr val="0A556E"/>
              </a:solidFill>
              <a:latin typeface="Arial"/>
              <a:cs typeface="Arial"/>
            </a:endParaRPr>
          </a:p>
        </p:txBody>
      </p:sp>
      <p:sp>
        <p:nvSpPr>
          <p:cNvPr id="62" name="CuadroTexto 61"/>
          <p:cNvSpPr txBox="1"/>
          <p:nvPr/>
        </p:nvSpPr>
        <p:spPr>
          <a:xfrm>
            <a:off x="3856466" y="1466923"/>
            <a:ext cx="1456468"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Cliente</a:t>
            </a:r>
            <a:endParaRPr lang="es-ES" sz="1100" dirty="0">
              <a:solidFill>
                <a:schemeClr val="bg1"/>
              </a:solidFill>
              <a:latin typeface="Arial"/>
              <a:cs typeface="Arial"/>
            </a:endParaRPr>
          </a:p>
        </p:txBody>
      </p:sp>
      <p:sp>
        <p:nvSpPr>
          <p:cNvPr id="63" name="CuadroTexto 62"/>
          <p:cNvSpPr txBox="1"/>
          <p:nvPr/>
        </p:nvSpPr>
        <p:spPr>
          <a:xfrm>
            <a:off x="3352796" y="2205492"/>
            <a:ext cx="2463809"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Responsable de Proyecto</a:t>
            </a:r>
            <a:endParaRPr lang="es-ES" sz="1100" dirty="0">
              <a:solidFill>
                <a:schemeClr val="bg1"/>
              </a:solidFill>
              <a:latin typeface="Arial"/>
              <a:cs typeface="Arial"/>
            </a:endParaRPr>
          </a:p>
        </p:txBody>
      </p:sp>
      <p:sp>
        <p:nvSpPr>
          <p:cNvPr id="76" name="CuadroTexto 75"/>
          <p:cNvSpPr txBox="1"/>
          <p:nvPr/>
        </p:nvSpPr>
        <p:spPr>
          <a:xfrm>
            <a:off x="3936700" y="2972660"/>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Coordinador de ingeniería</a:t>
            </a:r>
            <a:endParaRPr lang="es-ES" sz="1100" dirty="0">
              <a:solidFill>
                <a:srgbClr val="0A556E"/>
              </a:solidFill>
              <a:latin typeface="Arial"/>
              <a:cs typeface="Arial"/>
            </a:endParaRPr>
          </a:p>
        </p:txBody>
      </p:sp>
      <p:sp>
        <p:nvSpPr>
          <p:cNvPr id="78" name="CuadroTexto 77"/>
          <p:cNvSpPr txBox="1"/>
          <p:nvPr/>
        </p:nvSpPr>
        <p:spPr>
          <a:xfrm>
            <a:off x="6412806" y="2972660"/>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Coordinador de administración</a:t>
            </a:r>
            <a:endParaRPr lang="es-ES" sz="1100" dirty="0">
              <a:solidFill>
                <a:srgbClr val="0A556E"/>
              </a:solidFill>
              <a:latin typeface="Arial"/>
              <a:cs typeface="Arial"/>
            </a:endParaRPr>
          </a:p>
        </p:txBody>
      </p:sp>
      <p:sp>
        <p:nvSpPr>
          <p:cNvPr id="79" name="CuadroTexto 78"/>
          <p:cNvSpPr txBox="1"/>
          <p:nvPr/>
        </p:nvSpPr>
        <p:spPr>
          <a:xfrm>
            <a:off x="1460596" y="4269365"/>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Técnicos comerciales</a:t>
            </a:r>
            <a:endParaRPr lang="es-ES" sz="1100" dirty="0">
              <a:solidFill>
                <a:srgbClr val="0A556E"/>
              </a:solidFill>
              <a:latin typeface="Arial"/>
              <a:cs typeface="Arial"/>
            </a:endParaRPr>
          </a:p>
        </p:txBody>
      </p:sp>
      <p:sp>
        <p:nvSpPr>
          <p:cNvPr id="80" name="CuadroTexto 79"/>
          <p:cNvSpPr txBox="1"/>
          <p:nvPr/>
        </p:nvSpPr>
        <p:spPr>
          <a:xfrm>
            <a:off x="3208291" y="3877314"/>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Jefe de proyecto en campo</a:t>
            </a:r>
            <a:endParaRPr lang="es-ES" sz="1100" dirty="0">
              <a:solidFill>
                <a:srgbClr val="0A556E"/>
              </a:solidFill>
              <a:latin typeface="Arial"/>
              <a:cs typeface="Arial"/>
            </a:endParaRPr>
          </a:p>
        </p:txBody>
      </p:sp>
      <p:sp>
        <p:nvSpPr>
          <p:cNvPr id="81" name="CuadroTexto 80"/>
          <p:cNvSpPr txBox="1"/>
          <p:nvPr/>
        </p:nvSpPr>
        <p:spPr>
          <a:xfrm>
            <a:off x="4693639" y="3877314"/>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Jefe de proyecto </a:t>
            </a:r>
            <a:r>
              <a:rPr lang="es-ES" sz="1100" dirty="0">
                <a:solidFill>
                  <a:srgbClr val="0A556E"/>
                </a:solidFill>
                <a:latin typeface="Arial"/>
                <a:cs typeface="Arial"/>
              </a:rPr>
              <a:t>d</a:t>
            </a:r>
            <a:r>
              <a:rPr lang="es-ES" sz="1100" dirty="0" smtClean="0">
                <a:solidFill>
                  <a:srgbClr val="0A556E"/>
                </a:solidFill>
                <a:latin typeface="Arial"/>
                <a:cs typeface="Arial"/>
              </a:rPr>
              <a:t>iseño</a:t>
            </a:r>
            <a:endParaRPr lang="es-ES" sz="1100" dirty="0">
              <a:solidFill>
                <a:srgbClr val="0A556E"/>
              </a:solidFill>
              <a:latin typeface="Arial"/>
              <a:cs typeface="Arial"/>
            </a:endParaRPr>
          </a:p>
        </p:txBody>
      </p:sp>
      <p:sp>
        <p:nvSpPr>
          <p:cNvPr id="82" name="CuadroTexto 81"/>
          <p:cNvSpPr txBox="1"/>
          <p:nvPr/>
        </p:nvSpPr>
        <p:spPr>
          <a:xfrm>
            <a:off x="6412806" y="4269365"/>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none" rtlCol="0" anchor="ctr" anchorCtr="0">
            <a:noAutofit/>
          </a:bodyPr>
          <a:lstStyle/>
          <a:p>
            <a:pPr algn="ctr"/>
            <a:r>
              <a:rPr lang="es-ES" sz="1100" dirty="0" smtClean="0">
                <a:solidFill>
                  <a:srgbClr val="0A556E"/>
                </a:solidFill>
                <a:latin typeface="Arial"/>
                <a:cs typeface="Arial"/>
              </a:rPr>
              <a:t>Administrativos</a:t>
            </a:r>
            <a:endParaRPr lang="es-ES" sz="1100" dirty="0">
              <a:solidFill>
                <a:srgbClr val="0A556E"/>
              </a:solidFill>
              <a:latin typeface="Arial"/>
              <a:cs typeface="Arial"/>
            </a:endParaRPr>
          </a:p>
        </p:txBody>
      </p:sp>
      <p:sp>
        <p:nvSpPr>
          <p:cNvPr id="83" name="CuadroTexto 82"/>
          <p:cNvSpPr txBox="1"/>
          <p:nvPr/>
        </p:nvSpPr>
        <p:spPr>
          <a:xfrm>
            <a:off x="1460596" y="5520099"/>
            <a:ext cx="1296000" cy="430887"/>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defPPr>
              <a:defRPr lang="es-ES"/>
            </a:defPPr>
            <a:lvl1pPr algn="ctr">
              <a:defRPr sz="1100">
                <a:solidFill>
                  <a:schemeClr val="bg1"/>
                </a:solidFill>
                <a:latin typeface="Arial"/>
                <a:cs typeface="Arial"/>
              </a:defRPr>
            </a:lvl1pPr>
          </a:lstStyle>
          <a:p>
            <a:r>
              <a:rPr lang="es-ES" dirty="0"/>
              <a:t>Gestión de permisos</a:t>
            </a:r>
          </a:p>
        </p:txBody>
      </p:sp>
      <p:sp>
        <p:nvSpPr>
          <p:cNvPr id="84" name="CuadroTexto 83"/>
          <p:cNvSpPr txBox="1"/>
          <p:nvPr/>
        </p:nvSpPr>
        <p:spPr>
          <a:xfrm>
            <a:off x="3207938" y="4701294"/>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Técnicos de campo</a:t>
            </a:r>
            <a:endParaRPr lang="es-ES" sz="1100" dirty="0">
              <a:solidFill>
                <a:srgbClr val="0A556E"/>
              </a:solidFill>
              <a:latin typeface="Arial"/>
              <a:cs typeface="Arial"/>
            </a:endParaRPr>
          </a:p>
        </p:txBody>
      </p:sp>
      <p:sp>
        <p:nvSpPr>
          <p:cNvPr id="85" name="CuadroTexto 84"/>
          <p:cNvSpPr txBox="1"/>
          <p:nvPr/>
        </p:nvSpPr>
        <p:spPr>
          <a:xfrm>
            <a:off x="4693639" y="4701294"/>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Técnicos de diseño</a:t>
            </a:r>
            <a:endParaRPr lang="es-ES" sz="1100" dirty="0">
              <a:solidFill>
                <a:srgbClr val="0A556E"/>
              </a:solidFill>
              <a:latin typeface="Arial"/>
              <a:cs typeface="Arial"/>
            </a:endParaRPr>
          </a:p>
        </p:txBody>
      </p:sp>
      <p:sp>
        <p:nvSpPr>
          <p:cNvPr id="86" name="CuadroTexto 85"/>
          <p:cNvSpPr txBox="1"/>
          <p:nvPr/>
        </p:nvSpPr>
        <p:spPr>
          <a:xfrm>
            <a:off x="6412806" y="5520099"/>
            <a:ext cx="1296000" cy="600164"/>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defPPr>
              <a:defRPr lang="es-ES"/>
            </a:defPPr>
            <a:lvl1pPr algn="ctr">
              <a:defRPr sz="1100">
                <a:solidFill>
                  <a:schemeClr val="bg1"/>
                </a:solidFill>
                <a:latin typeface="Arial"/>
                <a:cs typeface="Arial"/>
              </a:defRPr>
            </a:lvl1pPr>
          </a:lstStyle>
          <a:p>
            <a:r>
              <a:rPr lang="es-ES" dirty="0"/>
              <a:t>Gestión de documentación en BBDD</a:t>
            </a:r>
          </a:p>
        </p:txBody>
      </p:sp>
      <p:sp>
        <p:nvSpPr>
          <p:cNvPr id="87" name="CuadroTexto 86"/>
          <p:cNvSpPr txBox="1"/>
          <p:nvPr/>
        </p:nvSpPr>
        <p:spPr>
          <a:xfrm>
            <a:off x="3208466" y="5520099"/>
            <a:ext cx="1296000" cy="430887"/>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defPPr>
              <a:defRPr lang="es-ES"/>
            </a:defPPr>
            <a:lvl1pPr algn="ctr">
              <a:defRPr sz="1100">
                <a:solidFill>
                  <a:schemeClr val="bg1"/>
                </a:solidFill>
                <a:latin typeface="Arial"/>
                <a:cs typeface="Arial"/>
              </a:defRPr>
            </a:lvl1pPr>
          </a:lstStyle>
          <a:p>
            <a:r>
              <a:rPr lang="es-ES" dirty="0"/>
              <a:t>Replanteo de diseños</a:t>
            </a:r>
          </a:p>
        </p:txBody>
      </p:sp>
      <p:sp>
        <p:nvSpPr>
          <p:cNvPr id="88" name="CuadroTexto 87"/>
          <p:cNvSpPr txBox="1"/>
          <p:nvPr/>
        </p:nvSpPr>
        <p:spPr>
          <a:xfrm>
            <a:off x="4693639" y="5520099"/>
            <a:ext cx="1296000" cy="430887"/>
          </a:xfrm>
          <a:prstGeom prst="rect">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defPPr>
              <a:defRPr lang="es-ES"/>
            </a:defPPr>
            <a:lvl1pPr algn="ctr">
              <a:defRPr sz="1100">
                <a:solidFill>
                  <a:schemeClr val="bg1"/>
                </a:solidFill>
                <a:latin typeface="Arial"/>
                <a:cs typeface="Arial"/>
              </a:defRPr>
            </a:lvl1pPr>
          </a:lstStyle>
          <a:p>
            <a:r>
              <a:rPr lang="es-ES" dirty="0"/>
              <a:t>Ejecución de diseños</a:t>
            </a:r>
          </a:p>
        </p:txBody>
      </p:sp>
      <p:cxnSp>
        <p:nvCxnSpPr>
          <p:cNvPr id="3" name="Conector recto de flecha 2"/>
          <p:cNvCxnSpPr>
            <a:stCxn id="62" idx="2"/>
            <a:endCxn id="63" idx="0"/>
          </p:cNvCxnSpPr>
          <p:nvPr/>
        </p:nvCxnSpPr>
        <p:spPr>
          <a:xfrm>
            <a:off x="4584700" y="1728533"/>
            <a:ext cx="1" cy="476959"/>
          </a:xfrm>
          <a:prstGeom prst="straightConnector1">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8" name="Conector angular 7"/>
          <p:cNvCxnSpPr>
            <a:stCxn id="63" idx="2"/>
            <a:endCxn id="71" idx="0"/>
          </p:cNvCxnSpPr>
          <p:nvPr/>
        </p:nvCxnSpPr>
        <p:spPr>
          <a:xfrm rot="5400000">
            <a:off x="3093870" y="1481829"/>
            <a:ext cx="505558" cy="2476105"/>
          </a:xfrm>
          <a:prstGeom prst="bentConnector3">
            <a:avLst>
              <a:gd name="adj1" fmla="val 47177"/>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4" name="Conector angular 13"/>
          <p:cNvCxnSpPr>
            <a:endCxn id="78" idx="0"/>
          </p:cNvCxnSpPr>
          <p:nvPr/>
        </p:nvCxnSpPr>
        <p:spPr>
          <a:xfrm>
            <a:off x="4584702" y="2706077"/>
            <a:ext cx="2476104" cy="266583"/>
          </a:xfrm>
          <a:prstGeom prst="bentConnector2">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7" name="Conector recto de flecha 16"/>
          <p:cNvCxnSpPr>
            <a:endCxn id="76" idx="0"/>
          </p:cNvCxnSpPr>
          <p:nvPr/>
        </p:nvCxnSpPr>
        <p:spPr>
          <a:xfrm flipH="1">
            <a:off x="4584700" y="2706077"/>
            <a:ext cx="2" cy="266583"/>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3" name="Conector angular 32"/>
          <p:cNvCxnSpPr>
            <a:stCxn id="76" idx="2"/>
            <a:endCxn id="80" idx="0"/>
          </p:cNvCxnSpPr>
          <p:nvPr/>
        </p:nvCxnSpPr>
        <p:spPr>
          <a:xfrm rot="5400000">
            <a:off x="3983613" y="3276226"/>
            <a:ext cx="473767" cy="728409"/>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5" name="Conector angular 34"/>
          <p:cNvCxnSpPr>
            <a:stCxn id="76" idx="2"/>
            <a:endCxn id="81" idx="0"/>
          </p:cNvCxnSpPr>
          <p:nvPr/>
        </p:nvCxnSpPr>
        <p:spPr>
          <a:xfrm rot="16200000" flipH="1">
            <a:off x="4726286" y="3261960"/>
            <a:ext cx="473767" cy="756939"/>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9" name="Conector recto de flecha 38"/>
          <p:cNvCxnSpPr>
            <a:stCxn id="78" idx="2"/>
            <a:endCxn id="82" idx="0"/>
          </p:cNvCxnSpPr>
          <p:nvPr/>
        </p:nvCxnSpPr>
        <p:spPr>
          <a:xfrm>
            <a:off x="7060806" y="3403547"/>
            <a:ext cx="0" cy="86581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1" name="Conector recto de flecha 40"/>
          <p:cNvCxnSpPr>
            <a:stCxn id="71" idx="2"/>
            <a:endCxn id="79" idx="0"/>
          </p:cNvCxnSpPr>
          <p:nvPr/>
        </p:nvCxnSpPr>
        <p:spPr>
          <a:xfrm>
            <a:off x="2108596" y="3403547"/>
            <a:ext cx="0" cy="86581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3" name="Conector recto de flecha 42"/>
          <p:cNvCxnSpPr>
            <a:stCxn id="80" idx="2"/>
            <a:endCxn id="84" idx="0"/>
          </p:cNvCxnSpPr>
          <p:nvPr/>
        </p:nvCxnSpPr>
        <p:spPr>
          <a:xfrm flipH="1">
            <a:off x="3855938" y="4308201"/>
            <a:ext cx="353" cy="393093"/>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5" name="Conector recto de flecha 44"/>
          <p:cNvCxnSpPr>
            <a:stCxn id="81" idx="2"/>
            <a:endCxn id="85" idx="0"/>
          </p:cNvCxnSpPr>
          <p:nvPr/>
        </p:nvCxnSpPr>
        <p:spPr>
          <a:xfrm>
            <a:off x="5341639" y="4308201"/>
            <a:ext cx="0" cy="393093"/>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7" name="Conector recto de flecha 46"/>
          <p:cNvCxnSpPr>
            <a:stCxn id="79" idx="2"/>
            <a:endCxn id="83" idx="0"/>
          </p:cNvCxnSpPr>
          <p:nvPr/>
        </p:nvCxnSpPr>
        <p:spPr>
          <a:xfrm>
            <a:off x="2108596" y="4700252"/>
            <a:ext cx="0" cy="81984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9" name="Conector recto de flecha 48"/>
          <p:cNvCxnSpPr>
            <a:stCxn id="84" idx="2"/>
          </p:cNvCxnSpPr>
          <p:nvPr/>
        </p:nvCxnSpPr>
        <p:spPr>
          <a:xfrm>
            <a:off x="3855938" y="5132181"/>
            <a:ext cx="528" cy="38791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1" name="Conector recto de flecha 50"/>
          <p:cNvCxnSpPr>
            <a:stCxn id="85" idx="2"/>
            <a:endCxn id="88" idx="0"/>
          </p:cNvCxnSpPr>
          <p:nvPr/>
        </p:nvCxnSpPr>
        <p:spPr>
          <a:xfrm>
            <a:off x="5341639" y="5132181"/>
            <a:ext cx="0" cy="387918"/>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4" name="Conector recto de flecha 53"/>
          <p:cNvCxnSpPr>
            <a:stCxn id="82" idx="2"/>
            <a:endCxn id="86" idx="0"/>
          </p:cNvCxnSpPr>
          <p:nvPr/>
        </p:nvCxnSpPr>
        <p:spPr>
          <a:xfrm>
            <a:off x="7060806" y="4700252"/>
            <a:ext cx="0" cy="81984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35431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617739" y="413269"/>
            <a:ext cx="3130669" cy="369332"/>
          </a:xfrm>
          <a:prstGeom prst="rect">
            <a:avLst/>
          </a:prstGeom>
          <a:noFill/>
        </p:spPr>
        <p:txBody>
          <a:bodyPr wrap="square" rtlCol="0">
            <a:spAutoFit/>
          </a:bodyPr>
          <a:lstStyle/>
          <a:p>
            <a:pPr algn="r"/>
            <a:r>
              <a:rPr lang="es-ES" dirty="0" smtClean="0">
                <a:solidFill>
                  <a:schemeClr val="bg1"/>
                </a:solidFill>
                <a:latin typeface="Arial"/>
                <a:cs typeface="Arial"/>
              </a:rPr>
              <a:t>Gestión de Bases de datos</a:t>
            </a:r>
            <a:endParaRPr lang="es-ES" dirty="0">
              <a:solidFill>
                <a:schemeClr val="bg1"/>
              </a:solidFill>
            </a:endParaRPr>
          </a:p>
        </p:txBody>
      </p:sp>
      <p:sp>
        <p:nvSpPr>
          <p:cNvPr id="14" name="CuadroTexto 13"/>
          <p:cNvSpPr txBox="1"/>
          <p:nvPr/>
        </p:nvSpPr>
        <p:spPr>
          <a:xfrm>
            <a:off x="628894" y="1386485"/>
            <a:ext cx="4122413" cy="199200"/>
          </a:xfrm>
          <a:prstGeom prst="rect">
            <a:avLst/>
          </a:prstGeom>
          <a:noFill/>
        </p:spPr>
        <p:txBody>
          <a:bodyPr wrap="square" lIns="0" tIns="0" rIns="0" bIns="0" rtlCol="0">
            <a:spAutoFit/>
          </a:bodyPr>
          <a:lstStyle/>
          <a:p>
            <a:pPr>
              <a:lnSpc>
                <a:spcPts val="1600"/>
              </a:lnSpc>
              <a:spcBef>
                <a:spcPts val="600"/>
              </a:spcBef>
            </a:pPr>
            <a:r>
              <a:rPr lang="es-ES" sz="1100" b="1" dirty="0" smtClean="0">
                <a:solidFill>
                  <a:srgbClr val="0A556E"/>
                </a:solidFill>
                <a:latin typeface="Arial"/>
                <a:cs typeface="Arial"/>
              </a:rPr>
              <a:t>BASE DE DATOS</a:t>
            </a:r>
            <a:endParaRPr lang="es-ES_tradnl" sz="1100" dirty="0"/>
          </a:p>
        </p:txBody>
      </p:sp>
      <p:sp>
        <p:nvSpPr>
          <p:cNvPr id="13" name="CuadroTexto 12"/>
          <p:cNvSpPr txBox="1"/>
          <p:nvPr/>
        </p:nvSpPr>
        <p:spPr>
          <a:xfrm>
            <a:off x="628894" y="1790625"/>
            <a:ext cx="8119513" cy="763457"/>
          </a:xfrm>
          <a:prstGeom prst="rect">
            <a:avLst/>
          </a:prstGeom>
          <a:noFill/>
        </p:spPr>
        <p:txBody>
          <a:bodyPr wrap="square" lIns="0" tIns="0" rIns="0" bIns="0" rtlCol="0">
            <a:spAutoFit/>
          </a:bodyPr>
          <a:lstStyle/>
          <a:p>
            <a:pPr>
              <a:lnSpc>
                <a:spcPts val="1600"/>
              </a:lnSpc>
              <a:spcBef>
                <a:spcPts val="1200"/>
              </a:spcBef>
            </a:pPr>
            <a:r>
              <a:rPr lang="es-ES" sz="1100" dirty="0">
                <a:latin typeface="Arial"/>
              </a:rPr>
              <a:t>Se establece un sistema de </a:t>
            </a:r>
            <a:r>
              <a:rPr lang="es-ES" sz="1100" dirty="0" err="1">
                <a:latin typeface="Arial"/>
              </a:rPr>
              <a:t>reporting</a:t>
            </a:r>
            <a:r>
              <a:rPr lang="es-ES" sz="1100" dirty="0">
                <a:latin typeface="Arial"/>
              </a:rPr>
              <a:t> semanal de los avances, por el coordinador de proyecto.</a:t>
            </a:r>
            <a:endParaRPr lang="es-ES_tradnl" sz="1100" dirty="0">
              <a:latin typeface="Arial"/>
            </a:endParaRPr>
          </a:p>
          <a:p>
            <a:pPr>
              <a:lnSpc>
                <a:spcPts val="1600"/>
              </a:lnSpc>
              <a:spcBef>
                <a:spcPts val="1200"/>
              </a:spcBef>
            </a:pPr>
            <a:r>
              <a:rPr lang="es-ES" sz="1100" dirty="0" smtClean="0">
                <a:latin typeface="Arial"/>
              </a:rPr>
              <a:t>Este </a:t>
            </a:r>
            <a:r>
              <a:rPr lang="es-ES" sz="1100" dirty="0" err="1">
                <a:latin typeface="Arial"/>
              </a:rPr>
              <a:t>Reporting</a:t>
            </a:r>
            <a:r>
              <a:rPr lang="es-ES" sz="1100" dirty="0">
                <a:latin typeface="Arial"/>
              </a:rPr>
              <a:t> se plasma en una base de datos donde se recogen los datos de los contratos y el estado de los puntos asignados por el cliente</a:t>
            </a:r>
            <a:r>
              <a:rPr lang="es-ES" sz="1100" dirty="0" smtClean="0">
                <a:latin typeface="Arial"/>
              </a:rPr>
              <a:t>.</a:t>
            </a:r>
            <a:endParaRPr lang="es-ES_tradnl" sz="1100" dirty="0">
              <a:latin typeface="Arial"/>
            </a:endParaRPr>
          </a:p>
        </p:txBody>
      </p:sp>
      <p:pic>
        <p:nvPicPr>
          <p:cNvPr id="3" name="Imagen 2"/>
          <p:cNvPicPr>
            <a:picLocks noChangeAspect="1"/>
          </p:cNvPicPr>
          <p:nvPr/>
        </p:nvPicPr>
        <p:blipFill>
          <a:blip r:embed="rId4"/>
          <a:stretch>
            <a:fillRect/>
          </a:stretch>
        </p:blipFill>
        <p:spPr>
          <a:xfrm>
            <a:off x="3709826" y="2554082"/>
            <a:ext cx="5826892" cy="4420401"/>
          </a:xfrm>
          <a:prstGeom prst="rect">
            <a:avLst/>
          </a:prstGeom>
        </p:spPr>
      </p:pic>
      <p:sp>
        <p:nvSpPr>
          <p:cNvPr id="11" name="CuadroTexto 10"/>
          <p:cNvSpPr txBox="1"/>
          <p:nvPr/>
        </p:nvSpPr>
        <p:spPr>
          <a:xfrm>
            <a:off x="628894" y="2718694"/>
            <a:ext cx="8119513" cy="763457"/>
          </a:xfrm>
          <a:prstGeom prst="rect">
            <a:avLst/>
          </a:prstGeom>
          <a:noFill/>
        </p:spPr>
        <p:txBody>
          <a:bodyPr wrap="square" lIns="0" tIns="0" rIns="0" bIns="0" rtlCol="0">
            <a:spAutoFit/>
          </a:bodyPr>
          <a:lstStyle/>
          <a:p>
            <a:pPr>
              <a:lnSpc>
                <a:spcPts val="1600"/>
              </a:lnSpc>
              <a:spcBef>
                <a:spcPts val="1200"/>
              </a:spcBef>
            </a:pPr>
            <a:r>
              <a:rPr lang="es-ES" sz="1100" dirty="0">
                <a:latin typeface="Arial"/>
              </a:rPr>
              <a:t>La coordinación del proyecto se realizará por medio de base de datos que serán visibles por el cliente y nuestros coordinadores.</a:t>
            </a:r>
            <a:endParaRPr lang="es-ES_tradnl" sz="1100" dirty="0">
              <a:latin typeface="Arial"/>
            </a:endParaRPr>
          </a:p>
          <a:p>
            <a:pPr>
              <a:lnSpc>
                <a:spcPts val="1600"/>
              </a:lnSpc>
              <a:spcBef>
                <a:spcPts val="1200"/>
              </a:spcBef>
            </a:pPr>
            <a:r>
              <a:rPr lang="es-ES" sz="1100" dirty="0">
                <a:latin typeface="Arial"/>
              </a:rPr>
              <a:t>Aquí se actualizan las informaciones de los emplazamientos, los estados de avance, las notas del día a día, fechas, datos de contacto, documentos, propuestas, contratos, etc. </a:t>
            </a:r>
            <a:endParaRPr lang="es-ES_tradnl" sz="1100" dirty="0">
              <a:latin typeface="Arial"/>
            </a:endParaRPr>
          </a:p>
        </p:txBody>
      </p:sp>
      <p:sp>
        <p:nvSpPr>
          <p:cNvPr id="16" name="CuadroTexto 15"/>
          <p:cNvSpPr txBox="1"/>
          <p:nvPr/>
        </p:nvSpPr>
        <p:spPr>
          <a:xfrm>
            <a:off x="628895" y="3650140"/>
            <a:ext cx="5579794" cy="404384"/>
          </a:xfrm>
          <a:prstGeom prst="rect">
            <a:avLst/>
          </a:prstGeom>
          <a:noFill/>
        </p:spPr>
        <p:txBody>
          <a:bodyPr wrap="square" lIns="0" tIns="0" rIns="0" bIns="0" rtlCol="0">
            <a:spAutoFit/>
          </a:bodyPr>
          <a:lstStyle/>
          <a:p>
            <a:pPr>
              <a:lnSpc>
                <a:spcPts val="1600"/>
              </a:lnSpc>
              <a:spcBef>
                <a:spcPts val="1200"/>
              </a:spcBef>
            </a:pPr>
            <a:r>
              <a:rPr lang="es-ES" sz="1100" dirty="0">
                <a:latin typeface="Arial"/>
              </a:rPr>
              <a:t>La forma de controlar la calidad del trabajo, donde se pueden realizar consultas para conocer el avance del proyecto, revisar los documentos y aprobar o rechazar</a:t>
            </a:r>
            <a:r>
              <a:rPr lang="es-ES" sz="1100" dirty="0" smtClean="0">
                <a:latin typeface="Arial"/>
              </a:rPr>
              <a:t>.</a:t>
            </a:r>
            <a:endParaRPr lang="es-ES_tradnl" sz="1100" dirty="0">
              <a:latin typeface="Arial"/>
            </a:endParaRPr>
          </a:p>
        </p:txBody>
      </p:sp>
      <p:sp>
        <p:nvSpPr>
          <p:cNvPr id="18" name="CuadroTexto 17"/>
          <p:cNvSpPr txBox="1"/>
          <p:nvPr/>
        </p:nvSpPr>
        <p:spPr>
          <a:xfrm>
            <a:off x="628895" y="4213537"/>
            <a:ext cx="3263295" cy="1019937"/>
          </a:xfrm>
          <a:prstGeom prst="rect">
            <a:avLst/>
          </a:prstGeom>
          <a:noFill/>
        </p:spPr>
        <p:txBody>
          <a:bodyPr wrap="square" lIns="0" tIns="0" rIns="0" bIns="0" rtlCol="0">
            <a:spAutoFit/>
          </a:bodyPr>
          <a:lstStyle/>
          <a:p>
            <a:pPr>
              <a:lnSpc>
                <a:spcPts val="1600"/>
              </a:lnSpc>
              <a:spcBef>
                <a:spcPts val="1200"/>
              </a:spcBef>
            </a:pPr>
            <a:r>
              <a:rPr lang="es-ES" sz="1100" dirty="0" smtClean="0">
                <a:latin typeface="Arial"/>
              </a:rPr>
              <a:t>El </a:t>
            </a:r>
            <a:r>
              <a:rPr lang="es-ES" sz="1100" dirty="0">
                <a:latin typeface="Arial"/>
              </a:rPr>
              <a:t>acceso y conocimiento de esta información  por los encargados del proyecto les permitirá conocer el avance del proyecto y las eventuales desviaciones respecto de lo esperado, por lo que se puedan tomar acciones para corregir desviaciones.</a:t>
            </a:r>
            <a:endParaRPr lang="es-ES" sz="1100" dirty="0">
              <a:latin typeface="Arial"/>
              <a:cs typeface="Arial"/>
            </a:endParaRPr>
          </a:p>
        </p:txBody>
      </p:sp>
    </p:spTree>
    <p:extLst>
      <p:ext uri="{BB962C8B-B14F-4D97-AF65-F5344CB8AC3E}">
        <p14:creationId xmlns:p14="http://schemas.microsoft.com/office/powerpoint/2010/main" val="24050516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5" name="Imagen 4"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6" name="Conector recto 5"/>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7" name="CuadroTexto 6"/>
          <p:cNvSpPr txBox="1"/>
          <p:nvPr/>
        </p:nvSpPr>
        <p:spPr>
          <a:xfrm>
            <a:off x="6571384" y="413269"/>
            <a:ext cx="2177023" cy="369332"/>
          </a:xfrm>
          <a:prstGeom prst="rect">
            <a:avLst/>
          </a:prstGeom>
          <a:noFill/>
        </p:spPr>
        <p:txBody>
          <a:bodyPr wrap="square" rtlCol="0">
            <a:spAutoFit/>
          </a:bodyPr>
          <a:lstStyle/>
          <a:p>
            <a:pPr algn="r"/>
            <a:r>
              <a:rPr lang="es-ES" dirty="0" smtClean="0">
                <a:solidFill>
                  <a:schemeClr val="bg1"/>
                </a:solidFill>
                <a:latin typeface="Arial"/>
                <a:cs typeface="Arial"/>
              </a:rPr>
              <a:t>Clientes</a:t>
            </a:r>
            <a:endParaRPr lang="es-ES" dirty="0">
              <a:solidFill>
                <a:schemeClr val="bg1"/>
              </a:solidFill>
              <a:latin typeface="Arial"/>
              <a:cs typeface="Arial"/>
            </a:endParaRPr>
          </a:p>
        </p:txBody>
      </p:sp>
      <p:sp>
        <p:nvSpPr>
          <p:cNvPr id="12" name="Rectángulo 11"/>
          <p:cNvSpPr/>
          <p:nvPr/>
        </p:nvSpPr>
        <p:spPr>
          <a:xfrm>
            <a:off x="398095" y="1285905"/>
            <a:ext cx="6763064" cy="291533"/>
          </a:xfrm>
          <a:prstGeom prst="rect">
            <a:avLst/>
          </a:prstGeom>
        </p:spPr>
        <p:txBody>
          <a:bodyPr wrap="square">
            <a:spAutoFit/>
          </a:bodyPr>
          <a:lstStyle/>
          <a:p>
            <a:pPr>
              <a:lnSpc>
                <a:spcPts val="1600"/>
              </a:lnSpc>
            </a:pPr>
            <a:r>
              <a:rPr lang="es-ES" sz="1100" dirty="0">
                <a:latin typeface="Arial"/>
              </a:rPr>
              <a:t>Las principales empresas de telecomunicaciones han confiado en nuestro trabajo y profesionalidad.</a:t>
            </a:r>
          </a:p>
        </p:txBody>
      </p:sp>
      <p:pic>
        <p:nvPicPr>
          <p:cNvPr id="9" name="Imagen 8"/>
          <p:cNvPicPr>
            <a:picLocks noChangeAspect="1"/>
          </p:cNvPicPr>
          <p:nvPr/>
        </p:nvPicPr>
        <p:blipFill rotWithShape="1">
          <a:blip r:embed="rId4"/>
          <a:srcRect l="14670" t="37002" r="66899" b="33359"/>
          <a:stretch/>
        </p:blipFill>
        <p:spPr>
          <a:xfrm>
            <a:off x="644695" y="1676743"/>
            <a:ext cx="1516552" cy="1269886"/>
          </a:xfrm>
          <a:prstGeom prst="rect">
            <a:avLst/>
          </a:prstGeom>
        </p:spPr>
      </p:pic>
      <p:sp>
        <p:nvSpPr>
          <p:cNvPr id="2" name="CuadroTexto 1"/>
          <p:cNvSpPr txBox="1"/>
          <p:nvPr/>
        </p:nvSpPr>
        <p:spPr>
          <a:xfrm>
            <a:off x="2191802" y="1886160"/>
            <a:ext cx="2900197" cy="709168"/>
          </a:xfrm>
          <a:prstGeom prst="rect">
            <a:avLst/>
          </a:prstGeom>
          <a:noFill/>
          <a:ln>
            <a:noFill/>
          </a:ln>
        </p:spPr>
        <p:txBody>
          <a:bodyPr wrap="square" rtlCol="0" anchor="ctr" anchorCtr="0">
            <a:spAutoFit/>
          </a:bodyPr>
          <a:lstStyle/>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err="1" smtClean="0">
                <a:solidFill>
                  <a:srgbClr val="404040"/>
                </a:solidFill>
                <a:latin typeface="Arial"/>
                <a:cs typeface="Arial"/>
              </a:rPr>
              <a:t>Site</a:t>
            </a:r>
            <a:r>
              <a:rPr lang="es-ES_tradnl" sz="1100" dirty="0" smtClean="0">
                <a:solidFill>
                  <a:srgbClr val="404040"/>
                </a:solidFill>
                <a:latin typeface="Arial"/>
                <a:cs typeface="Arial"/>
              </a:rPr>
              <a:t> </a:t>
            </a:r>
            <a:r>
              <a:rPr lang="es-ES_tradnl" sz="1100" dirty="0">
                <a:solidFill>
                  <a:srgbClr val="404040"/>
                </a:solidFill>
                <a:latin typeface="Arial"/>
                <a:cs typeface="Arial"/>
              </a:rPr>
              <a:t>M</a:t>
            </a:r>
            <a:r>
              <a:rPr lang="es-ES_tradnl" sz="1100" dirty="0" smtClean="0">
                <a:solidFill>
                  <a:srgbClr val="404040"/>
                </a:solidFill>
                <a:latin typeface="Arial"/>
                <a:cs typeface="Arial"/>
              </a:rPr>
              <a:t>anagement </a:t>
            </a:r>
          </a:p>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Ingeniería de infraestructura </a:t>
            </a:r>
          </a:p>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Proyecto FTTH</a:t>
            </a:r>
          </a:p>
        </p:txBody>
      </p:sp>
      <p:pic>
        <p:nvPicPr>
          <p:cNvPr id="11" name="Imagen 10"/>
          <p:cNvPicPr>
            <a:picLocks noChangeAspect="1"/>
          </p:cNvPicPr>
          <p:nvPr/>
        </p:nvPicPr>
        <p:blipFill rotWithShape="1">
          <a:blip r:embed="rId4"/>
          <a:srcRect l="14985" t="3325" r="66584" b="67036"/>
          <a:stretch/>
        </p:blipFill>
        <p:spPr>
          <a:xfrm>
            <a:off x="780814" y="2852936"/>
            <a:ext cx="1266456" cy="1060468"/>
          </a:xfrm>
          <a:prstGeom prst="rect">
            <a:avLst/>
          </a:prstGeom>
        </p:spPr>
      </p:pic>
      <p:sp>
        <p:nvSpPr>
          <p:cNvPr id="14" name="CuadroTexto 13"/>
          <p:cNvSpPr txBox="1"/>
          <p:nvPr/>
        </p:nvSpPr>
        <p:spPr>
          <a:xfrm>
            <a:off x="2191802" y="2930501"/>
            <a:ext cx="2900197" cy="916918"/>
          </a:xfrm>
          <a:prstGeom prst="rect">
            <a:avLst/>
          </a:prstGeom>
          <a:noFill/>
          <a:ln>
            <a:noFill/>
          </a:ln>
        </p:spPr>
        <p:txBody>
          <a:bodyPr wrap="square" rtlCol="0" anchor="ctr" anchorCtr="0">
            <a:spAutoFit/>
          </a:bodyPr>
          <a:lstStyle/>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err="1" smtClean="0">
                <a:solidFill>
                  <a:srgbClr val="404040"/>
                </a:solidFill>
                <a:latin typeface="Arial"/>
                <a:cs typeface="Arial"/>
              </a:rPr>
              <a:t>Site</a:t>
            </a:r>
            <a:r>
              <a:rPr lang="es-ES_tradnl" sz="1100" dirty="0" smtClean="0">
                <a:solidFill>
                  <a:srgbClr val="404040"/>
                </a:solidFill>
                <a:latin typeface="Arial"/>
                <a:cs typeface="Arial"/>
              </a:rPr>
              <a:t> </a:t>
            </a:r>
            <a:r>
              <a:rPr lang="es-ES_tradnl" sz="1100" dirty="0">
                <a:solidFill>
                  <a:srgbClr val="404040"/>
                </a:solidFill>
                <a:latin typeface="Arial"/>
                <a:cs typeface="Arial"/>
              </a:rPr>
              <a:t>M</a:t>
            </a:r>
            <a:r>
              <a:rPr lang="es-ES_tradnl" sz="1100" dirty="0" smtClean="0">
                <a:solidFill>
                  <a:srgbClr val="404040"/>
                </a:solidFill>
                <a:latin typeface="Arial"/>
                <a:cs typeface="Arial"/>
              </a:rPr>
              <a:t>anagement </a:t>
            </a:r>
          </a:p>
          <a:p>
            <a:pPr lvl="0">
              <a:lnSpc>
                <a:spcPts val="1620"/>
              </a:lnSpc>
            </a:pPr>
            <a:r>
              <a:rPr lang="es-ES_tradnl" sz="1100" b="1" dirty="0">
                <a:solidFill>
                  <a:srgbClr val="0A556E"/>
                </a:solidFill>
                <a:latin typeface="Arial"/>
                <a:cs typeface="Arial"/>
              </a:rPr>
              <a:t>•</a:t>
            </a:r>
            <a:r>
              <a:rPr lang="es-ES_tradnl" sz="1100" b="1" dirty="0">
                <a:solidFill>
                  <a:srgbClr val="404040"/>
                </a:solidFill>
                <a:latin typeface="Arial"/>
                <a:cs typeface="Arial"/>
              </a:rPr>
              <a:t> </a:t>
            </a:r>
            <a:r>
              <a:rPr lang="es-ES_tradnl" sz="1100" dirty="0" smtClean="0">
                <a:solidFill>
                  <a:srgbClr val="404040"/>
                </a:solidFill>
                <a:latin typeface="Arial"/>
                <a:cs typeface="Arial"/>
              </a:rPr>
              <a:t>Soporte técnico de Gestión</a:t>
            </a:r>
          </a:p>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Ingeniería de infraestructura </a:t>
            </a:r>
          </a:p>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Proyecto FTTH</a:t>
            </a:r>
          </a:p>
        </p:txBody>
      </p:sp>
      <p:pic>
        <p:nvPicPr>
          <p:cNvPr id="15" name="Imagen 14"/>
          <p:cNvPicPr>
            <a:picLocks noChangeAspect="1"/>
          </p:cNvPicPr>
          <p:nvPr/>
        </p:nvPicPr>
        <p:blipFill rotWithShape="1">
          <a:blip r:embed="rId4"/>
          <a:srcRect l="48682" t="3085" r="32887" b="67276"/>
          <a:stretch/>
        </p:blipFill>
        <p:spPr>
          <a:xfrm>
            <a:off x="780814" y="4148936"/>
            <a:ext cx="1266456" cy="1060468"/>
          </a:xfrm>
          <a:prstGeom prst="rect">
            <a:avLst/>
          </a:prstGeom>
        </p:spPr>
      </p:pic>
      <p:sp>
        <p:nvSpPr>
          <p:cNvPr id="16" name="CuadroTexto 15"/>
          <p:cNvSpPr txBox="1"/>
          <p:nvPr/>
        </p:nvSpPr>
        <p:spPr>
          <a:xfrm>
            <a:off x="2191802" y="4327241"/>
            <a:ext cx="2900197" cy="709168"/>
          </a:xfrm>
          <a:prstGeom prst="rect">
            <a:avLst/>
          </a:prstGeom>
          <a:noFill/>
          <a:ln>
            <a:noFill/>
          </a:ln>
        </p:spPr>
        <p:txBody>
          <a:bodyPr wrap="square" rtlCol="0" anchor="ctr" anchorCtr="0">
            <a:spAutoFit/>
          </a:bodyPr>
          <a:lstStyle/>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err="1" smtClean="0">
                <a:solidFill>
                  <a:srgbClr val="404040"/>
                </a:solidFill>
                <a:latin typeface="Arial"/>
                <a:cs typeface="Arial"/>
              </a:rPr>
              <a:t>Site</a:t>
            </a:r>
            <a:r>
              <a:rPr lang="es-ES_tradnl" sz="1100" dirty="0" smtClean="0">
                <a:solidFill>
                  <a:srgbClr val="404040"/>
                </a:solidFill>
                <a:latin typeface="Arial"/>
                <a:cs typeface="Arial"/>
              </a:rPr>
              <a:t> </a:t>
            </a:r>
            <a:r>
              <a:rPr lang="es-ES_tradnl" sz="1100" dirty="0">
                <a:solidFill>
                  <a:srgbClr val="404040"/>
                </a:solidFill>
                <a:latin typeface="Arial"/>
                <a:cs typeface="Arial"/>
              </a:rPr>
              <a:t>M</a:t>
            </a:r>
            <a:r>
              <a:rPr lang="es-ES_tradnl" sz="1100" dirty="0" smtClean="0">
                <a:solidFill>
                  <a:srgbClr val="404040"/>
                </a:solidFill>
                <a:latin typeface="Arial"/>
                <a:cs typeface="Arial"/>
              </a:rPr>
              <a:t>anagement </a:t>
            </a:r>
          </a:p>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Ingeniería de infraestructura </a:t>
            </a:r>
          </a:p>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Proyecto FTTH</a:t>
            </a:r>
          </a:p>
        </p:txBody>
      </p:sp>
      <p:sp>
        <p:nvSpPr>
          <p:cNvPr id="18" name="CuadroTexto 17"/>
          <p:cNvSpPr txBox="1"/>
          <p:nvPr/>
        </p:nvSpPr>
        <p:spPr>
          <a:xfrm>
            <a:off x="2191802" y="5621106"/>
            <a:ext cx="2900197" cy="501419"/>
          </a:xfrm>
          <a:prstGeom prst="rect">
            <a:avLst/>
          </a:prstGeom>
          <a:noFill/>
          <a:ln>
            <a:noFill/>
          </a:ln>
        </p:spPr>
        <p:txBody>
          <a:bodyPr wrap="square" rtlCol="0" anchor="ctr" anchorCtr="0">
            <a:spAutoFit/>
          </a:bodyPr>
          <a:lstStyle/>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err="1" smtClean="0">
                <a:solidFill>
                  <a:srgbClr val="404040"/>
                </a:solidFill>
                <a:latin typeface="Arial"/>
                <a:cs typeface="Arial"/>
              </a:rPr>
              <a:t>Site</a:t>
            </a:r>
            <a:r>
              <a:rPr lang="es-ES_tradnl" sz="1100" dirty="0" smtClean="0">
                <a:solidFill>
                  <a:srgbClr val="404040"/>
                </a:solidFill>
                <a:latin typeface="Arial"/>
                <a:cs typeface="Arial"/>
              </a:rPr>
              <a:t> </a:t>
            </a:r>
            <a:r>
              <a:rPr lang="es-ES_tradnl" sz="1100" dirty="0">
                <a:solidFill>
                  <a:srgbClr val="404040"/>
                </a:solidFill>
                <a:latin typeface="Arial"/>
                <a:cs typeface="Arial"/>
              </a:rPr>
              <a:t>M</a:t>
            </a:r>
            <a:r>
              <a:rPr lang="es-ES_tradnl" sz="1100" dirty="0" smtClean="0">
                <a:solidFill>
                  <a:srgbClr val="404040"/>
                </a:solidFill>
                <a:latin typeface="Arial"/>
                <a:cs typeface="Arial"/>
              </a:rPr>
              <a:t>anagement </a:t>
            </a:r>
          </a:p>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Ingeniería de infraestructura </a:t>
            </a:r>
          </a:p>
        </p:txBody>
      </p:sp>
      <p:pic>
        <p:nvPicPr>
          <p:cNvPr id="3" name="Imagen 2"/>
          <p:cNvPicPr>
            <a:picLocks noChangeAspect="1"/>
          </p:cNvPicPr>
          <p:nvPr/>
        </p:nvPicPr>
        <p:blipFill>
          <a:blip r:embed="rId5"/>
          <a:stretch>
            <a:fillRect/>
          </a:stretch>
        </p:blipFill>
        <p:spPr>
          <a:xfrm>
            <a:off x="896264" y="5738180"/>
            <a:ext cx="1007129" cy="321914"/>
          </a:xfrm>
          <a:prstGeom prst="rect">
            <a:avLst/>
          </a:prstGeom>
        </p:spPr>
      </p:pic>
      <p:pic>
        <p:nvPicPr>
          <p:cNvPr id="19" name="Imagen 18"/>
          <p:cNvPicPr>
            <a:picLocks noChangeAspect="1"/>
          </p:cNvPicPr>
          <p:nvPr/>
        </p:nvPicPr>
        <p:blipFill rotWithShape="1">
          <a:blip r:embed="rId4"/>
          <a:srcRect l="-353" t="5207" r="84813" b="65154"/>
          <a:stretch/>
        </p:blipFill>
        <p:spPr>
          <a:xfrm>
            <a:off x="5100100" y="1823039"/>
            <a:ext cx="942573" cy="936099"/>
          </a:xfrm>
          <a:prstGeom prst="rect">
            <a:avLst/>
          </a:prstGeom>
        </p:spPr>
      </p:pic>
      <p:sp>
        <p:nvSpPr>
          <p:cNvPr id="20" name="CuadroTexto 19"/>
          <p:cNvSpPr txBox="1"/>
          <p:nvPr/>
        </p:nvSpPr>
        <p:spPr>
          <a:xfrm>
            <a:off x="6243803" y="2093908"/>
            <a:ext cx="2900197" cy="293670"/>
          </a:xfrm>
          <a:prstGeom prst="rect">
            <a:avLst/>
          </a:prstGeom>
          <a:noFill/>
          <a:ln>
            <a:noFill/>
          </a:ln>
        </p:spPr>
        <p:txBody>
          <a:bodyPr wrap="square" rtlCol="0" anchor="ctr" anchorCtr="0">
            <a:spAutoFit/>
          </a:bodyPr>
          <a:lstStyle/>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Ingeniería de infraestructura </a:t>
            </a:r>
          </a:p>
        </p:txBody>
      </p:sp>
      <p:pic>
        <p:nvPicPr>
          <p:cNvPr id="21" name="Imagen 20"/>
          <p:cNvPicPr>
            <a:picLocks noChangeAspect="1"/>
          </p:cNvPicPr>
          <p:nvPr/>
        </p:nvPicPr>
        <p:blipFill rotWithShape="1">
          <a:blip r:embed="rId4"/>
          <a:srcRect l="-1208" t="37467" r="85668" b="32894"/>
          <a:stretch/>
        </p:blipFill>
        <p:spPr>
          <a:xfrm>
            <a:off x="5023716" y="2930502"/>
            <a:ext cx="1095342" cy="1087816"/>
          </a:xfrm>
          <a:prstGeom prst="rect">
            <a:avLst/>
          </a:prstGeom>
        </p:spPr>
      </p:pic>
      <p:sp>
        <p:nvSpPr>
          <p:cNvPr id="22" name="CuadroTexto 21"/>
          <p:cNvSpPr txBox="1"/>
          <p:nvPr/>
        </p:nvSpPr>
        <p:spPr>
          <a:xfrm>
            <a:off x="6243803" y="3251668"/>
            <a:ext cx="2900197" cy="293670"/>
          </a:xfrm>
          <a:prstGeom prst="rect">
            <a:avLst/>
          </a:prstGeom>
          <a:noFill/>
          <a:ln>
            <a:noFill/>
          </a:ln>
        </p:spPr>
        <p:txBody>
          <a:bodyPr wrap="square" rtlCol="0" anchor="ctr" anchorCtr="0">
            <a:spAutoFit/>
          </a:bodyPr>
          <a:lstStyle/>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Ingeniería de infraestructura </a:t>
            </a:r>
          </a:p>
        </p:txBody>
      </p:sp>
      <p:pic>
        <p:nvPicPr>
          <p:cNvPr id="23" name="Imagen 22"/>
          <p:cNvPicPr>
            <a:picLocks noChangeAspect="1"/>
          </p:cNvPicPr>
          <p:nvPr/>
        </p:nvPicPr>
        <p:blipFill rotWithShape="1">
          <a:blip r:embed="rId4"/>
          <a:srcRect l="34460" t="36280" r="50000" b="34081"/>
          <a:stretch/>
        </p:blipFill>
        <p:spPr>
          <a:xfrm>
            <a:off x="5023715" y="3880927"/>
            <a:ext cx="1372880" cy="1363447"/>
          </a:xfrm>
          <a:prstGeom prst="rect">
            <a:avLst/>
          </a:prstGeom>
        </p:spPr>
      </p:pic>
      <p:sp>
        <p:nvSpPr>
          <p:cNvPr id="24" name="CuadroTexto 23"/>
          <p:cNvSpPr txBox="1"/>
          <p:nvPr/>
        </p:nvSpPr>
        <p:spPr>
          <a:xfrm>
            <a:off x="6243803" y="4460875"/>
            <a:ext cx="2900197" cy="293670"/>
          </a:xfrm>
          <a:prstGeom prst="rect">
            <a:avLst/>
          </a:prstGeom>
          <a:noFill/>
          <a:ln>
            <a:noFill/>
          </a:ln>
        </p:spPr>
        <p:txBody>
          <a:bodyPr wrap="square" rtlCol="0" anchor="ctr" anchorCtr="0">
            <a:spAutoFit/>
          </a:bodyPr>
          <a:lstStyle/>
          <a:p>
            <a:pPr lvl="0">
              <a:lnSpc>
                <a:spcPts val="1620"/>
              </a:lnSpc>
            </a:pPr>
            <a:r>
              <a:rPr lang="es-ES_tradnl" sz="1100" b="1" dirty="0" smtClean="0">
                <a:solidFill>
                  <a:srgbClr val="0A556E"/>
                </a:solidFill>
                <a:latin typeface="Arial"/>
                <a:cs typeface="Arial"/>
              </a:rPr>
              <a:t>•</a:t>
            </a:r>
            <a:r>
              <a:rPr lang="es-ES_tradnl" sz="1100" b="1" dirty="0" smtClean="0">
                <a:solidFill>
                  <a:srgbClr val="404040"/>
                </a:solidFill>
                <a:latin typeface="Arial"/>
                <a:cs typeface="Arial"/>
              </a:rPr>
              <a:t> </a:t>
            </a:r>
            <a:r>
              <a:rPr lang="es-ES_tradnl" sz="1100" dirty="0" smtClean="0">
                <a:solidFill>
                  <a:srgbClr val="404040"/>
                </a:solidFill>
                <a:latin typeface="Arial"/>
                <a:cs typeface="Arial"/>
              </a:rPr>
              <a:t>Ingeniería de infraestructura </a:t>
            </a:r>
          </a:p>
        </p:txBody>
      </p:sp>
      <p:sp>
        <p:nvSpPr>
          <p:cNvPr id="26" name="CuadroTexto 25"/>
          <p:cNvSpPr txBox="1"/>
          <p:nvPr/>
        </p:nvSpPr>
        <p:spPr>
          <a:xfrm>
            <a:off x="6243803" y="5749301"/>
            <a:ext cx="2900197" cy="293670"/>
          </a:xfrm>
          <a:prstGeom prst="rect">
            <a:avLst/>
          </a:prstGeom>
          <a:noFill/>
          <a:ln>
            <a:noFill/>
          </a:ln>
        </p:spPr>
        <p:txBody>
          <a:bodyPr wrap="square" rtlCol="0" anchor="ctr" anchorCtr="0">
            <a:spAutoFit/>
          </a:bodyPr>
          <a:lstStyle/>
          <a:p>
            <a:pPr lvl="0">
              <a:lnSpc>
                <a:spcPts val="1620"/>
              </a:lnSpc>
            </a:pPr>
            <a:r>
              <a:rPr lang="es-ES_tradnl" sz="1100" b="1" dirty="0">
                <a:solidFill>
                  <a:srgbClr val="0A556E"/>
                </a:solidFill>
                <a:latin typeface="Arial"/>
                <a:cs typeface="Arial"/>
              </a:rPr>
              <a:t>•</a:t>
            </a:r>
            <a:r>
              <a:rPr lang="es-ES_tradnl" sz="1100" b="1" dirty="0">
                <a:solidFill>
                  <a:srgbClr val="404040"/>
                </a:solidFill>
                <a:latin typeface="Arial"/>
                <a:cs typeface="Arial"/>
              </a:rPr>
              <a:t> </a:t>
            </a:r>
            <a:r>
              <a:rPr lang="es-ES_tradnl" sz="1100" dirty="0">
                <a:solidFill>
                  <a:srgbClr val="404040"/>
                </a:solidFill>
                <a:latin typeface="Arial"/>
                <a:cs typeface="Arial"/>
              </a:rPr>
              <a:t>Proyecto FTTH</a:t>
            </a:r>
          </a:p>
        </p:txBody>
      </p:sp>
      <p:pic>
        <p:nvPicPr>
          <p:cNvPr id="10" name="Imagen 9"/>
          <p:cNvPicPr>
            <a:picLocks noChangeAspect="1"/>
          </p:cNvPicPr>
          <p:nvPr/>
        </p:nvPicPr>
        <p:blipFill>
          <a:blip r:embed="rId6"/>
          <a:stretch>
            <a:fillRect/>
          </a:stretch>
        </p:blipFill>
        <p:spPr>
          <a:xfrm>
            <a:off x="5023716" y="5686340"/>
            <a:ext cx="1148486" cy="448456"/>
          </a:xfrm>
          <a:prstGeom prst="rect">
            <a:avLst/>
          </a:prstGeom>
        </p:spPr>
      </p:pic>
    </p:spTree>
    <p:extLst>
      <p:ext uri="{BB962C8B-B14F-4D97-AF65-F5344CB8AC3E}">
        <p14:creationId xmlns:p14="http://schemas.microsoft.com/office/powerpoint/2010/main" val="5371852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duotone>
              <a:schemeClr val="accent5">
                <a:shade val="45000"/>
                <a:satMod val="135000"/>
              </a:schemeClr>
              <a:prstClr val="white"/>
            </a:duotone>
            <a:alphaModFix amt="40000"/>
            <a:extLst>
              <a:ext uri="{BEBA8EAE-BF5A-486C-A8C5-ECC9F3942E4B}">
                <a14:imgProps xmlns:a14="http://schemas.microsoft.com/office/drawing/2010/main">
                  <a14:imgLayer r:embed="rId3">
                    <a14:imgEffect>
                      <a14:colorTemperature colorTemp="5900"/>
                    </a14:imgEffect>
                  </a14:imgLayer>
                </a14:imgProps>
              </a:ext>
            </a:extLst>
          </a:blip>
          <a:srcRect l="11373" t="11372"/>
          <a:stretch/>
        </p:blipFill>
        <p:spPr>
          <a:xfrm>
            <a:off x="0" y="739382"/>
            <a:ext cx="9163948" cy="6009024"/>
          </a:xfrm>
          <a:prstGeom prst="rect">
            <a:avLst/>
          </a:prstGeom>
        </p:spPr>
      </p:pic>
      <p:pic>
        <p:nvPicPr>
          <p:cNvPr id="5" name="Imagen 4" descr="logoSi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571384" y="413269"/>
            <a:ext cx="2177023" cy="369332"/>
          </a:xfrm>
          <a:prstGeom prst="rect">
            <a:avLst/>
          </a:prstGeom>
          <a:noFill/>
        </p:spPr>
        <p:txBody>
          <a:bodyPr wrap="square" rtlCol="0">
            <a:spAutoFit/>
          </a:bodyPr>
          <a:lstStyle/>
          <a:p>
            <a:pPr algn="r"/>
            <a:r>
              <a:rPr lang="es-ES" dirty="0" smtClean="0">
                <a:solidFill>
                  <a:schemeClr val="bg1"/>
                </a:solidFill>
                <a:latin typeface="Arial"/>
                <a:cs typeface="Arial"/>
              </a:rPr>
              <a:t>Presentación</a:t>
            </a:r>
            <a:endParaRPr lang="es-ES" dirty="0">
              <a:solidFill>
                <a:schemeClr val="bg1"/>
              </a:solidFill>
            </a:endParaRPr>
          </a:p>
        </p:txBody>
      </p:sp>
      <p:sp>
        <p:nvSpPr>
          <p:cNvPr id="13" name="CuadroTexto 12"/>
          <p:cNvSpPr txBox="1"/>
          <p:nvPr/>
        </p:nvSpPr>
        <p:spPr>
          <a:xfrm>
            <a:off x="1783948" y="2028345"/>
            <a:ext cx="5482874" cy="3101704"/>
          </a:xfrm>
          <a:prstGeom prst="rect">
            <a:avLst/>
          </a:prstGeom>
          <a:noFill/>
        </p:spPr>
        <p:txBody>
          <a:bodyPr wrap="square" lIns="0" tIns="0" rIns="0" bIns="0" rtlCol="0">
            <a:spAutoFit/>
          </a:bodyPr>
          <a:lstStyle/>
          <a:p>
            <a:pPr algn="just">
              <a:lnSpc>
                <a:spcPts val="1400"/>
              </a:lnSpc>
              <a:spcBef>
                <a:spcPts val="600"/>
              </a:spcBef>
            </a:pPr>
            <a:r>
              <a:rPr lang="es-ES" sz="1100" dirty="0">
                <a:latin typeface="Arial"/>
                <a:cs typeface="Arial"/>
              </a:rPr>
              <a:t>SITER 2000, es una empresa que opera dentro del sector, dando soporte a operadores y empresas relacionadas con el desarrollo de infraestructuras de telecomunicaciones.</a:t>
            </a:r>
            <a:endParaRPr lang="es-ES_tradnl" sz="1100" dirty="0">
              <a:latin typeface="Arial"/>
              <a:cs typeface="Arial"/>
            </a:endParaRPr>
          </a:p>
          <a:p>
            <a:pPr algn="just">
              <a:lnSpc>
                <a:spcPts val="1400"/>
              </a:lnSpc>
              <a:spcBef>
                <a:spcPts val="600"/>
              </a:spcBef>
            </a:pPr>
            <a:r>
              <a:rPr lang="es-ES" sz="1100" dirty="0">
                <a:latin typeface="Arial"/>
                <a:cs typeface="Arial"/>
              </a:rPr>
              <a:t>Con una experiencia de más de 15 años ha participado en la mayor parte de los despliegues de red de este país. </a:t>
            </a:r>
            <a:endParaRPr lang="es-ES_tradnl" sz="1100" dirty="0">
              <a:latin typeface="Arial"/>
              <a:cs typeface="Arial"/>
            </a:endParaRPr>
          </a:p>
          <a:p>
            <a:pPr lvl="0" algn="just">
              <a:lnSpc>
                <a:spcPts val="1600"/>
              </a:lnSpc>
              <a:spcBef>
                <a:spcPts val="1200"/>
              </a:spcBef>
            </a:pPr>
            <a:r>
              <a:rPr lang="es-ES" sz="1100" dirty="0">
                <a:latin typeface="Arial"/>
                <a:cs typeface="Arial"/>
              </a:rPr>
              <a:t>Procesos de contratación, legalización, renegociación y gestión de los emplazamientos para los distintos operadores.</a:t>
            </a:r>
            <a:endParaRPr lang="es-ES_tradnl" sz="1100" dirty="0">
              <a:latin typeface="Arial"/>
              <a:cs typeface="Arial"/>
            </a:endParaRPr>
          </a:p>
          <a:p>
            <a:pPr lvl="0" algn="just">
              <a:lnSpc>
                <a:spcPts val="1400"/>
              </a:lnSpc>
              <a:spcBef>
                <a:spcPts val="600"/>
              </a:spcBef>
            </a:pPr>
            <a:r>
              <a:rPr lang="es-ES" sz="1100" dirty="0">
                <a:latin typeface="Arial"/>
                <a:cs typeface="Arial"/>
              </a:rPr>
              <a:t>Proyectos específicos de Swap, Gestión de Accesos con propiedades, desmontajes, renegociaciones masivas, gestión de incidencias con propiedades, atención a propietario, ingeniería de diseño de infraestructuras.</a:t>
            </a:r>
            <a:endParaRPr lang="es-ES_tradnl" sz="1100" dirty="0">
              <a:latin typeface="Arial"/>
              <a:cs typeface="Arial"/>
            </a:endParaRPr>
          </a:p>
          <a:p>
            <a:pPr lvl="0" algn="just">
              <a:lnSpc>
                <a:spcPts val="1400"/>
              </a:lnSpc>
              <a:spcBef>
                <a:spcPts val="600"/>
              </a:spcBef>
            </a:pPr>
            <a:r>
              <a:rPr lang="es-ES" sz="1100" dirty="0">
                <a:latin typeface="Arial"/>
                <a:cs typeface="Arial"/>
              </a:rPr>
              <a:t>Desarrollo de los trabajos que se requieren en proyectos de Fibra óptica.</a:t>
            </a:r>
            <a:endParaRPr lang="es-ES_tradnl" sz="1100" dirty="0">
              <a:latin typeface="Arial"/>
              <a:cs typeface="Arial"/>
            </a:endParaRPr>
          </a:p>
          <a:p>
            <a:pPr algn="just">
              <a:lnSpc>
                <a:spcPts val="1400"/>
              </a:lnSpc>
              <a:spcBef>
                <a:spcPts val="600"/>
              </a:spcBef>
            </a:pPr>
            <a:r>
              <a:rPr lang="es-ES" sz="1100" dirty="0">
                <a:latin typeface="Arial"/>
                <a:cs typeface="Arial"/>
              </a:rPr>
              <a:t>SITER cuenta con profesionales que ya vienen desempeñando estos trabajos para los distintos operadores, por lo que la actividad se conoce y es posible implementarla desde el primer </a:t>
            </a:r>
            <a:r>
              <a:rPr lang="es-ES" sz="1100" dirty="0" smtClean="0">
                <a:latin typeface="Arial"/>
                <a:cs typeface="Arial"/>
              </a:rPr>
              <a:t>momento.</a:t>
            </a:r>
            <a:endParaRPr lang="es-ES_tradnl" sz="1100" dirty="0">
              <a:latin typeface="Arial"/>
              <a:cs typeface="Arial"/>
            </a:endParaRPr>
          </a:p>
          <a:p>
            <a:pPr algn="just">
              <a:lnSpc>
                <a:spcPts val="1400"/>
              </a:lnSpc>
              <a:spcBef>
                <a:spcPts val="600"/>
              </a:spcBef>
            </a:pPr>
            <a:endParaRPr lang="es-ES" sz="1100" dirty="0">
              <a:latin typeface="Arial"/>
              <a:cs typeface="Arial"/>
            </a:endParaRPr>
          </a:p>
        </p:txBody>
      </p:sp>
    </p:spTree>
    <p:extLst>
      <p:ext uri="{BB962C8B-B14F-4D97-AF65-F5344CB8AC3E}">
        <p14:creationId xmlns:p14="http://schemas.microsoft.com/office/powerpoint/2010/main" val="26001563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5" name="Imagen 4"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6" name="Conector recto 5"/>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7" name="CuadroTexto 6"/>
          <p:cNvSpPr txBox="1"/>
          <p:nvPr/>
        </p:nvSpPr>
        <p:spPr>
          <a:xfrm>
            <a:off x="6571384" y="413269"/>
            <a:ext cx="2177023" cy="369332"/>
          </a:xfrm>
          <a:prstGeom prst="rect">
            <a:avLst/>
          </a:prstGeom>
          <a:noFill/>
        </p:spPr>
        <p:txBody>
          <a:bodyPr wrap="square" rtlCol="0">
            <a:spAutoFit/>
          </a:bodyPr>
          <a:lstStyle/>
          <a:p>
            <a:pPr algn="r"/>
            <a:r>
              <a:rPr lang="es-ES" dirty="0" smtClean="0">
                <a:solidFill>
                  <a:schemeClr val="bg1"/>
                </a:solidFill>
                <a:latin typeface="Arial"/>
                <a:cs typeface="Arial"/>
              </a:rPr>
              <a:t>Clientes</a:t>
            </a:r>
            <a:endParaRPr lang="es-ES" dirty="0">
              <a:solidFill>
                <a:schemeClr val="bg1"/>
              </a:solidFill>
              <a:latin typeface="Arial"/>
              <a:cs typeface="Arial"/>
            </a:endParaRPr>
          </a:p>
        </p:txBody>
      </p:sp>
      <p:sp>
        <p:nvSpPr>
          <p:cNvPr id="12" name="Rectángulo 11"/>
          <p:cNvSpPr/>
          <p:nvPr/>
        </p:nvSpPr>
        <p:spPr>
          <a:xfrm>
            <a:off x="398095" y="1285905"/>
            <a:ext cx="6763064" cy="291533"/>
          </a:xfrm>
          <a:prstGeom prst="rect">
            <a:avLst/>
          </a:prstGeom>
        </p:spPr>
        <p:txBody>
          <a:bodyPr wrap="square">
            <a:spAutoFit/>
          </a:bodyPr>
          <a:lstStyle/>
          <a:p>
            <a:pPr>
              <a:lnSpc>
                <a:spcPts val="1600"/>
              </a:lnSpc>
            </a:pPr>
            <a:r>
              <a:rPr lang="es-ES" sz="1100" dirty="0" smtClean="0">
                <a:latin typeface="Arial"/>
              </a:rPr>
              <a:t>Otros clientes.</a:t>
            </a:r>
            <a:endParaRPr lang="es-ES" sz="1100" dirty="0">
              <a:latin typeface="Arial"/>
            </a:endParaRPr>
          </a:p>
        </p:txBody>
      </p:sp>
      <p:pic>
        <p:nvPicPr>
          <p:cNvPr id="13" name="Imagen 12"/>
          <p:cNvPicPr>
            <a:picLocks noChangeAspect="1"/>
          </p:cNvPicPr>
          <p:nvPr/>
        </p:nvPicPr>
        <p:blipFill rotWithShape="1">
          <a:blip r:embed="rId4"/>
          <a:srcRect l="32885" t="2165" r="50210" b="65270"/>
          <a:stretch/>
        </p:blipFill>
        <p:spPr>
          <a:xfrm>
            <a:off x="907038" y="1799173"/>
            <a:ext cx="1390986" cy="1395297"/>
          </a:xfrm>
          <a:prstGeom prst="rect">
            <a:avLst/>
          </a:prstGeom>
        </p:spPr>
      </p:pic>
      <p:pic>
        <p:nvPicPr>
          <p:cNvPr id="9" name="Imagen 8"/>
          <p:cNvPicPr>
            <a:picLocks noChangeAspect="1"/>
          </p:cNvPicPr>
          <p:nvPr/>
        </p:nvPicPr>
        <p:blipFill rotWithShape="1">
          <a:blip r:embed="rId4"/>
          <a:srcRect l="66071" t="2165" r="17024" b="65270"/>
          <a:stretch/>
        </p:blipFill>
        <p:spPr>
          <a:xfrm>
            <a:off x="2945997" y="1799173"/>
            <a:ext cx="1390986" cy="1395297"/>
          </a:xfrm>
          <a:prstGeom prst="rect">
            <a:avLst/>
          </a:prstGeom>
        </p:spPr>
      </p:pic>
      <p:pic>
        <p:nvPicPr>
          <p:cNvPr id="10" name="Imagen 9"/>
          <p:cNvPicPr>
            <a:picLocks noChangeAspect="1"/>
          </p:cNvPicPr>
          <p:nvPr/>
        </p:nvPicPr>
        <p:blipFill rotWithShape="1">
          <a:blip r:embed="rId4"/>
          <a:srcRect l="83095" t="2165" b="65270"/>
          <a:stretch/>
        </p:blipFill>
        <p:spPr>
          <a:xfrm>
            <a:off x="4984956" y="1799173"/>
            <a:ext cx="1390986" cy="1395297"/>
          </a:xfrm>
          <a:prstGeom prst="rect">
            <a:avLst/>
          </a:prstGeom>
        </p:spPr>
      </p:pic>
      <p:pic>
        <p:nvPicPr>
          <p:cNvPr id="11" name="Imagen 10"/>
          <p:cNvPicPr>
            <a:picLocks noChangeAspect="1"/>
          </p:cNvPicPr>
          <p:nvPr/>
        </p:nvPicPr>
        <p:blipFill rotWithShape="1">
          <a:blip r:embed="rId4"/>
          <a:srcRect l="48950" t="34631" r="34145" b="32804"/>
          <a:stretch/>
        </p:blipFill>
        <p:spPr>
          <a:xfrm>
            <a:off x="907038" y="3397573"/>
            <a:ext cx="1390986" cy="1395297"/>
          </a:xfrm>
          <a:prstGeom prst="rect">
            <a:avLst/>
          </a:prstGeom>
        </p:spPr>
      </p:pic>
      <p:pic>
        <p:nvPicPr>
          <p:cNvPr id="14" name="Imagen 13"/>
          <p:cNvPicPr>
            <a:picLocks noChangeAspect="1"/>
          </p:cNvPicPr>
          <p:nvPr/>
        </p:nvPicPr>
        <p:blipFill rotWithShape="1">
          <a:blip r:embed="rId4"/>
          <a:srcRect l="66852" t="34631" r="16243" b="32804"/>
          <a:stretch/>
        </p:blipFill>
        <p:spPr>
          <a:xfrm>
            <a:off x="2945997" y="3397573"/>
            <a:ext cx="1390986" cy="1395297"/>
          </a:xfrm>
          <a:prstGeom prst="rect">
            <a:avLst/>
          </a:prstGeom>
        </p:spPr>
      </p:pic>
      <p:pic>
        <p:nvPicPr>
          <p:cNvPr id="15" name="Imagen 14"/>
          <p:cNvPicPr>
            <a:picLocks noChangeAspect="1"/>
          </p:cNvPicPr>
          <p:nvPr/>
        </p:nvPicPr>
        <p:blipFill rotWithShape="1">
          <a:blip r:embed="rId4"/>
          <a:srcRect l="83967" t="35841" r="-872" b="31594"/>
          <a:stretch/>
        </p:blipFill>
        <p:spPr>
          <a:xfrm>
            <a:off x="4984956" y="3397573"/>
            <a:ext cx="1390986" cy="1395297"/>
          </a:xfrm>
          <a:prstGeom prst="rect">
            <a:avLst/>
          </a:prstGeom>
        </p:spPr>
      </p:pic>
      <p:pic>
        <p:nvPicPr>
          <p:cNvPr id="16" name="Imagen 15"/>
          <p:cNvPicPr>
            <a:picLocks noChangeAspect="1"/>
          </p:cNvPicPr>
          <p:nvPr/>
        </p:nvPicPr>
        <p:blipFill rotWithShape="1">
          <a:blip r:embed="rId4"/>
          <a:srcRect l="-348" t="67435" r="83443"/>
          <a:stretch/>
        </p:blipFill>
        <p:spPr>
          <a:xfrm>
            <a:off x="907038" y="4866373"/>
            <a:ext cx="1390986" cy="1395297"/>
          </a:xfrm>
          <a:prstGeom prst="rect">
            <a:avLst/>
          </a:prstGeom>
        </p:spPr>
      </p:pic>
      <p:pic>
        <p:nvPicPr>
          <p:cNvPr id="17" name="Imagen 16"/>
          <p:cNvPicPr>
            <a:picLocks noChangeAspect="1"/>
          </p:cNvPicPr>
          <p:nvPr/>
        </p:nvPicPr>
        <p:blipFill rotWithShape="1">
          <a:blip r:embed="rId4"/>
          <a:srcRect l="16070" t="67435" r="67025"/>
          <a:stretch/>
        </p:blipFill>
        <p:spPr>
          <a:xfrm>
            <a:off x="2945997" y="4866373"/>
            <a:ext cx="1390986" cy="1395297"/>
          </a:xfrm>
          <a:prstGeom prst="rect">
            <a:avLst/>
          </a:prstGeom>
        </p:spPr>
      </p:pic>
      <p:pic>
        <p:nvPicPr>
          <p:cNvPr id="18" name="Imagen 17"/>
          <p:cNvPicPr>
            <a:picLocks noChangeAspect="1"/>
          </p:cNvPicPr>
          <p:nvPr/>
        </p:nvPicPr>
        <p:blipFill rotWithShape="1">
          <a:blip r:embed="rId4"/>
          <a:srcRect l="33095" t="67435" r="50000"/>
          <a:stretch/>
        </p:blipFill>
        <p:spPr>
          <a:xfrm>
            <a:off x="4984956" y="4866373"/>
            <a:ext cx="1390986" cy="1395297"/>
          </a:xfrm>
          <a:prstGeom prst="rect">
            <a:avLst/>
          </a:prstGeom>
        </p:spPr>
      </p:pic>
      <p:pic>
        <p:nvPicPr>
          <p:cNvPr id="19" name="Imagen 18"/>
          <p:cNvPicPr>
            <a:picLocks noChangeAspect="1"/>
          </p:cNvPicPr>
          <p:nvPr/>
        </p:nvPicPr>
        <p:blipFill rotWithShape="1">
          <a:blip r:embed="rId4"/>
          <a:srcRect l="49875" t="67435" r="33220"/>
          <a:stretch/>
        </p:blipFill>
        <p:spPr>
          <a:xfrm>
            <a:off x="7023914" y="1799173"/>
            <a:ext cx="1390986" cy="1395297"/>
          </a:xfrm>
          <a:prstGeom prst="rect">
            <a:avLst/>
          </a:prstGeom>
        </p:spPr>
      </p:pic>
      <p:pic>
        <p:nvPicPr>
          <p:cNvPr id="20" name="Imagen 19"/>
          <p:cNvPicPr>
            <a:picLocks noChangeAspect="1"/>
          </p:cNvPicPr>
          <p:nvPr/>
        </p:nvPicPr>
        <p:blipFill rotWithShape="1">
          <a:blip r:embed="rId4"/>
          <a:srcRect l="66728" t="67435" r="16367"/>
          <a:stretch/>
        </p:blipFill>
        <p:spPr>
          <a:xfrm>
            <a:off x="7023914" y="3397573"/>
            <a:ext cx="1390986" cy="1395297"/>
          </a:xfrm>
          <a:prstGeom prst="rect">
            <a:avLst/>
          </a:prstGeom>
        </p:spPr>
      </p:pic>
      <p:pic>
        <p:nvPicPr>
          <p:cNvPr id="21" name="Imagen 20"/>
          <p:cNvPicPr>
            <a:picLocks noChangeAspect="1"/>
          </p:cNvPicPr>
          <p:nvPr/>
        </p:nvPicPr>
        <p:blipFill rotWithShape="1">
          <a:blip r:embed="rId4"/>
          <a:srcRect l="82970" t="67435" r="125"/>
          <a:stretch/>
        </p:blipFill>
        <p:spPr>
          <a:xfrm>
            <a:off x="7023914" y="4792870"/>
            <a:ext cx="1390986" cy="1395297"/>
          </a:xfrm>
          <a:prstGeom prst="rect">
            <a:avLst/>
          </a:prstGeom>
        </p:spPr>
      </p:pic>
    </p:spTree>
    <p:extLst>
      <p:ext uri="{BB962C8B-B14F-4D97-AF65-F5344CB8AC3E}">
        <p14:creationId xmlns:p14="http://schemas.microsoft.com/office/powerpoint/2010/main" val="17762671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alphaModFix amt="1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tretch>
            <a:fillRect/>
          </a:stretch>
        </p:blipFill>
        <p:spPr>
          <a:xfrm>
            <a:off x="-11759" y="-11758"/>
            <a:ext cx="9180000" cy="6960884"/>
          </a:xfrm>
          <a:prstGeom prst="rect">
            <a:avLst/>
          </a:prstGeom>
        </p:spPr>
      </p:pic>
      <p:sp>
        <p:nvSpPr>
          <p:cNvPr id="7" name="Rectángulo 6"/>
          <p:cNvSpPr/>
          <p:nvPr/>
        </p:nvSpPr>
        <p:spPr>
          <a:xfrm>
            <a:off x="-11759" y="3493284"/>
            <a:ext cx="9180000" cy="369332"/>
          </a:xfrm>
          <a:prstGeom prst="rect">
            <a:avLst/>
          </a:prstGeom>
          <a:solidFill>
            <a:srgbClr val="0A55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952" y="2363415"/>
            <a:ext cx="2108164" cy="986480"/>
          </a:xfrm>
          <a:prstGeom prst="rect">
            <a:avLst/>
          </a:prstGeom>
        </p:spPr>
      </p:pic>
      <p:sp>
        <p:nvSpPr>
          <p:cNvPr id="6" name="Rectángulo 5"/>
          <p:cNvSpPr/>
          <p:nvPr/>
        </p:nvSpPr>
        <p:spPr>
          <a:xfrm>
            <a:off x="-1" y="3493284"/>
            <a:ext cx="9168241" cy="369332"/>
          </a:xfrm>
          <a:prstGeom prst="rect">
            <a:avLst/>
          </a:prstGeom>
        </p:spPr>
        <p:txBody>
          <a:bodyPr wrap="square">
            <a:spAutoFit/>
          </a:bodyPr>
          <a:lstStyle/>
          <a:p>
            <a:pPr algn="ctr"/>
            <a:r>
              <a:rPr lang="es-ES" dirty="0">
                <a:solidFill>
                  <a:schemeClr val="bg1"/>
                </a:solidFill>
                <a:latin typeface="Arial"/>
                <a:cs typeface="Arial"/>
              </a:rPr>
              <a:t>Servicios para infraestructura y redes de telecomunicaciones</a:t>
            </a:r>
          </a:p>
        </p:txBody>
      </p:sp>
      <p:sp>
        <p:nvSpPr>
          <p:cNvPr id="2" name="Rectángulo 1"/>
          <p:cNvSpPr/>
          <p:nvPr/>
        </p:nvSpPr>
        <p:spPr>
          <a:xfrm>
            <a:off x="1" y="6265863"/>
            <a:ext cx="9144000" cy="461665"/>
          </a:xfrm>
          <a:prstGeom prst="rect">
            <a:avLst/>
          </a:prstGeom>
        </p:spPr>
        <p:txBody>
          <a:bodyPr wrap="square">
            <a:spAutoFit/>
          </a:bodyPr>
          <a:lstStyle/>
          <a:p>
            <a:pPr algn="ctr"/>
            <a:r>
              <a:rPr lang="es-ES" sz="2400" spc="300" dirty="0" smtClean="0">
                <a:solidFill>
                  <a:srgbClr val="0A556E"/>
                </a:solidFill>
                <a:latin typeface="Arial"/>
                <a:cs typeface="Arial"/>
              </a:rPr>
              <a:t>www.siter2000</a:t>
            </a:r>
            <a:r>
              <a:rPr lang="es-ES" sz="2400" spc="300" dirty="0">
                <a:solidFill>
                  <a:srgbClr val="0A556E"/>
                </a:solidFill>
                <a:latin typeface="Arial"/>
                <a:cs typeface="Arial"/>
              </a:rPr>
              <a:t>.</a:t>
            </a:r>
            <a:r>
              <a:rPr lang="es-ES" sz="2400" spc="300" dirty="0" smtClean="0">
                <a:solidFill>
                  <a:srgbClr val="0A556E"/>
                </a:solidFill>
                <a:latin typeface="Arial"/>
                <a:cs typeface="Arial"/>
              </a:rPr>
              <a:t>com</a:t>
            </a:r>
            <a:endParaRPr lang="es-ES" sz="2400" spc="300" dirty="0">
              <a:solidFill>
                <a:srgbClr val="0A556E"/>
              </a:solidFill>
              <a:latin typeface="Arial"/>
              <a:cs typeface="Arial"/>
            </a:endParaRPr>
          </a:p>
        </p:txBody>
      </p:sp>
    </p:spTree>
    <p:extLst>
      <p:ext uri="{BB962C8B-B14F-4D97-AF65-F5344CB8AC3E}">
        <p14:creationId xmlns:p14="http://schemas.microsoft.com/office/powerpoint/2010/main" val="1988455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mapa_oficinas.png"/>
          <p:cNvPicPr>
            <a:picLocks noChangeAspect="1"/>
          </p:cNvPicPr>
          <p:nvPr/>
        </p:nvPicPr>
        <p:blipFill rotWithShape="1">
          <a:blip r:embed="rId2">
            <a:extLst>
              <a:ext uri="{28A0092B-C50C-407E-A947-70E740481C1C}">
                <a14:useLocalDpi xmlns:a14="http://schemas.microsoft.com/office/drawing/2010/main" val="0"/>
              </a:ext>
            </a:extLst>
          </a:blip>
          <a:srcRect l="29051" t="25573" r="18649" b="18531"/>
          <a:stretch/>
        </p:blipFill>
        <p:spPr>
          <a:xfrm>
            <a:off x="0" y="738929"/>
            <a:ext cx="9144000" cy="6108121"/>
          </a:xfrm>
          <a:prstGeom prst="rect">
            <a:avLst/>
          </a:prstGeom>
        </p:spPr>
      </p:pic>
      <p:pic>
        <p:nvPicPr>
          <p:cNvPr id="4" name="Imagen 3" descr="logoSi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5" name="Imagen 4" descr="pi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6" name="Conector recto 5"/>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7" name="CuadroTexto 6"/>
          <p:cNvSpPr txBox="1"/>
          <p:nvPr/>
        </p:nvSpPr>
        <p:spPr>
          <a:xfrm>
            <a:off x="6571384" y="413269"/>
            <a:ext cx="2177023" cy="369332"/>
          </a:xfrm>
          <a:prstGeom prst="rect">
            <a:avLst/>
          </a:prstGeom>
          <a:noFill/>
        </p:spPr>
        <p:txBody>
          <a:bodyPr wrap="square" rtlCol="0">
            <a:spAutoFit/>
          </a:bodyPr>
          <a:lstStyle/>
          <a:p>
            <a:pPr algn="r"/>
            <a:r>
              <a:rPr lang="es-ES" dirty="0" smtClean="0">
                <a:solidFill>
                  <a:schemeClr val="bg1"/>
                </a:solidFill>
                <a:latin typeface="Arial"/>
                <a:cs typeface="Arial"/>
              </a:rPr>
              <a:t>Presencia</a:t>
            </a:r>
            <a:endParaRPr lang="es-ES" dirty="0">
              <a:solidFill>
                <a:schemeClr val="bg1"/>
              </a:solidFill>
              <a:latin typeface="Arial"/>
              <a:cs typeface="Arial"/>
            </a:endParaRPr>
          </a:p>
        </p:txBody>
      </p:sp>
      <p:pic>
        <p:nvPicPr>
          <p:cNvPr id="12" name="Imagen 11"/>
          <p:cNvPicPr>
            <a:picLocks noChangeAspect="1"/>
          </p:cNvPicPr>
          <p:nvPr/>
        </p:nvPicPr>
        <p:blipFill>
          <a:blip r:embed="rId5"/>
          <a:stretch>
            <a:fillRect/>
          </a:stretch>
        </p:blipFill>
        <p:spPr>
          <a:xfrm>
            <a:off x="1893605" y="1036045"/>
            <a:ext cx="296725" cy="297404"/>
          </a:xfrm>
          <a:prstGeom prst="rect">
            <a:avLst/>
          </a:prstGeom>
        </p:spPr>
      </p:pic>
      <p:pic>
        <p:nvPicPr>
          <p:cNvPr id="13" name="Imagen 12"/>
          <p:cNvPicPr>
            <a:picLocks noChangeAspect="1"/>
          </p:cNvPicPr>
          <p:nvPr/>
        </p:nvPicPr>
        <p:blipFill>
          <a:blip r:embed="rId5"/>
          <a:stretch>
            <a:fillRect/>
          </a:stretch>
        </p:blipFill>
        <p:spPr>
          <a:xfrm>
            <a:off x="4556818" y="1060703"/>
            <a:ext cx="276418" cy="276418"/>
          </a:xfrm>
          <a:prstGeom prst="rect">
            <a:avLst/>
          </a:prstGeom>
        </p:spPr>
      </p:pic>
      <p:pic>
        <p:nvPicPr>
          <p:cNvPr id="14" name="Imagen 13"/>
          <p:cNvPicPr>
            <a:picLocks noChangeAspect="1"/>
          </p:cNvPicPr>
          <p:nvPr/>
        </p:nvPicPr>
        <p:blipFill>
          <a:blip r:embed="rId5"/>
          <a:stretch>
            <a:fillRect/>
          </a:stretch>
        </p:blipFill>
        <p:spPr>
          <a:xfrm>
            <a:off x="4162269" y="2885393"/>
            <a:ext cx="276418" cy="276418"/>
          </a:xfrm>
          <a:prstGeom prst="rect">
            <a:avLst/>
          </a:prstGeom>
        </p:spPr>
      </p:pic>
      <p:pic>
        <p:nvPicPr>
          <p:cNvPr id="15" name="Imagen 14"/>
          <p:cNvPicPr>
            <a:picLocks noChangeAspect="1"/>
          </p:cNvPicPr>
          <p:nvPr/>
        </p:nvPicPr>
        <p:blipFill>
          <a:blip r:embed="rId5"/>
          <a:stretch>
            <a:fillRect/>
          </a:stretch>
        </p:blipFill>
        <p:spPr>
          <a:xfrm>
            <a:off x="3101916" y="4737293"/>
            <a:ext cx="276418" cy="276418"/>
          </a:xfrm>
          <a:prstGeom prst="rect">
            <a:avLst/>
          </a:prstGeom>
        </p:spPr>
      </p:pic>
      <p:pic>
        <p:nvPicPr>
          <p:cNvPr id="16" name="Imagen 15"/>
          <p:cNvPicPr>
            <a:picLocks noChangeAspect="1"/>
          </p:cNvPicPr>
          <p:nvPr/>
        </p:nvPicPr>
        <p:blipFill>
          <a:blip r:embed="rId5"/>
          <a:stretch>
            <a:fillRect/>
          </a:stretch>
        </p:blipFill>
        <p:spPr>
          <a:xfrm>
            <a:off x="5742040" y="3467407"/>
            <a:ext cx="276418" cy="276418"/>
          </a:xfrm>
          <a:prstGeom prst="rect">
            <a:avLst/>
          </a:prstGeom>
        </p:spPr>
      </p:pic>
      <p:pic>
        <p:nvPicPr>
          <p:cNvPr id="17" name="Imagen 16"/>
          <p:cNvPicPr>
            <a:picLocks noChangeAspect="1"/>
          </p:cNvPicPr>
          <p:nvPr/>
        </p:nvPicPr>
        <p:blipFill>
          <a:blip r:embed="rId5"/>
          <a:stretch>
            <a:fillRect/>
          </a:stretch>
        </p:blipFill>
        <p:spPr>
          <a:xfrm>
            <a:off x="6938019" y="2320811"/>
            <a:ext cx="276418" cy="276418"/>
          </a:xfrm>
          <a:prstGeom prst="rect">
            <a:avLst/>
          </a:prstGeom>
        </p:spPr>
      </p:pic>
      <p:sp>
        <p:nvSpPr>
          <p:cNvPr id="19" name="Rectángulo 18"/>
          <p:cNvSpPr/>
          <p:nvPr/>
        </p:nvSpPr>
        <p:spPr>
          <a:xfrm>
            <a:off x="2806004" y="1085361"/>
            <a:ext cx="1726154" cy="1133858"/>
          </a:xfrm>
          <a:prstGeom prst="rect">
            <a:avLst/>
          </a:prstGeom>
          <a:solidFill>
            <a:schemeClr val="bg1">
              <a:lumMod val="75000"/>
              <a:alpha val="89000"/>
            </a:schemeClr>
          </a:solidFill>
          <a:ln>
            <a:noFill/>
          </a:ln>
          <a:effectLst>
            <a:outerShdw blurRad="50800" dist="381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18" name="CuadroTexto 17"/>
          <p:cNvSpPr txBox="1"/>
          <p:nvPr/>
        </p:nvSpPr>
        <p:spPr>
          <a:xfrm>
            <a:off x="2842994" y="1159335"/>
            <a:ext cx="1726154" cy="1225122"/>
          </a:xfrm>
          <a:prstGeom prst="rect">
            <a:avLst/>
          </a:prstGeom>
          <a:noFill/>
        </p:spPr>
        <p:txBody>
          <a:bodyPr wrap="square" rtlCol="0">
            <a:spAutoFit/>
          </a:bodyPr>
          <a:lstStyle/>
          <a:p>
            <a:pPr marL="87313" indent="-87313">
              <a:lnSpc>
                <a:spcPts val="1480"/>
              </a:lnSpc>
              <a:tabLst>
                <a:tab pos="87313" algn="l"/>
              </a:tabLst>
            </a:pPr>
            <a:r>
              <a:rPr lang="es-ES" sz="1600" dirty="0" err="1">
                <a:solidFill>
                  <a:schemeClr val="tx1">
                    <a:lumMod val="75000"/>
                    <a:lumOff val="25000"/>
                  </a:schemeClr>
                </a:solidFill>
                <a:latin typeface="Arial"/>
                <a:cs typeface="Arial"/>
              </a:rPr>
              <a:t>Bizkaia</a:t>
            </a:r>
            <a:endParaRPr lang="es-ES" sz="1600" dirty="0">
              <a:solidFill>
                <a:schemeClr val="tx1">
                  <a:lumMod val="75000"/>
                  <a:lumOff val="25000"/>
                </a:schemeClr>
              </a:solidFill>
              <a:latin typeface="Arial"/>
              <a:cs typeface="Arial"/>
            </a:endParaRPr>
          </a:p>
          <a:p>
            <a:pPr>
              <a:lnSpc>
                <a:spcPts val="1480"/>
              </a:lnSpc>
              <a:tabLst>
                <a:tab pos="87313" algn="l"/>
              </a:tabLst>
            </a:pPr>
            <a:r>
              <a:rPr lang="es-ES" sz="1000" dirty="0">
                <a:solidFill>
                  <a:schemeClr val="tx1">
                    <a:lumMod val="75000"/>
                    <a:lumOff val="25000"/>
                  </a:schemeClr>
                </a:solidFill>
              </a:rPr>
              <a:t>	Ribera de </a:t>
            </a:r>
            <a:r>
              <a:rPr lang="es-ES" sz="1000" dirty="0" err="1">
                <a:solidFill>
                  <a:schemeClr val="tx1">
                    <a:lumMod val="75000"/>
                    <a:lumOff val="25000"/>
                  </a:schemeClr>
                </a:solidFill>
              </a:rPr>
              <a:t>Axpe</a:t>
            </a:r>
            <a:r>
              <a:rPr lang="es-ES" sz="1000" dirty="0">
                <a:solidFill>
                  <a:schemeClr val="tx1">
                    <a:lumMod val="75000"/>
                    <a:lumOff val="25000"/>
                  </a:schemeClr>
                </a:solidFill>
              </a:rPr>
              <a:t> 11B-308</a:t>
            </a:r>
          </a:p>
          <a:p>
            <a:pPr>
              <a:lnSpc>
                <a:spcPts val="1480"/>
              </a:lnSpc>
              <a:tabLst>
                <a:tab pos="87313" algn="l"/>
              </a:tabLst>
            </a:pPr>
            <a:r>
              <a:rPr lang="es-ES" sz="1000" dirty="0">
                <a:solidFill>
                  <a:schemeClr val="tx1">
                    <a:lumMod val="75000"/>
                    <a:lumOff val="25000"/>
                  </a:schemeClr>
                </a:solidFill>
              </a:rPr>
              <a:t>	48950 </a:t>
            </a:r>
            <a:r>
              <a:rPr lang="es-ES" sz="1000" dirty="0" err="1">
                <a:solidFill>
                  <a:schemeClr val="tx1">
                    <a:lumMod val="75000"/>
                    <a:lumOff val="25000"/>
                  </a:schemeClr>
                </a:solidFill>
              </a:rPr>
              <a:t>Erandio-Bizkaia</a:t>
            </a:r>
            <a:endParaRPr lang="es-ES" sz="1000" dirty="0">
              <a:solidFill>
                <a:schemeClr val="tx1">
                  <a:lumMod val="75000"/>
                  <a:lumOff val="25000"/>
                </a:schemeClr>
              </a:solidFill>
            </a:endParaRPr>
          </a:p>
          <a:p>
            <a:pPr>
              <a:lnSpc>
                <a:spcPts val="1480"/>
              </a:lnSpc>
              <a:tabLst>
                <a:tab pos="87313" algn="l"/>
              </a:tabLst>
            </a:pPr>
            <a:r>
              <a:rPr lang="es-ES" sz="1000" dirty="0">
                <a:solidFill>
                  <a:schemeClr val="tx1">
                    <a:lumMod val="75000"/>
                    <a:lumOff val="25000"/>
                  </a:schemeClr>
                </a:solidFill>
              </a:rPr>
              <a:t>	Tel. (34) 944 807 017</a:t>
            </a:r>
          </a:p>
          <a:p>
            <a:pPr>
              <a:lnSpc>
                <a:spcPts val="1480"/>
              </a:lnSpc>
              <a:tabLst>
                <a:tab pos="87313" algn="l"/>
              </a:tabLst>
            </a:pPr>
            <a:r>
              <a:rPr lang="es-ES" sz="1000" dirty="0">
                <a:solidFill>
                  <a:schemeClr val="tx1">
                    <a:lumMod val="75000"/>
                    <a:lumOff val="25000"/>
                  </a:schemeClr>
                </a:solidFill>
              </a:rPr>
              <a:t>	Fax: (34) 944 640 952</a:t>
            </a:r>
            <a:endParaRPr lang="es-ES" sz="1000" dirty="0">
              <a:solidFill>
                <a:schemeClr val="tx1">
                  <a:lumMod val="75000"/>
                  <a:lumOff val="25000"/>
                </a:schemeClr>
              </a:solidFill>
              <a:latin typeface="Arial"/>
              <a:cs typeface="Arial"/>
            </a:endParaRPr>
          </a:p>
          <a:p>
            <a:pPr>
              <a:lnSpc>
                <a:spcPts val="1480"/>
              </a:lnSpc>
            </a:pPr>
            <a:endParaRPr lang="es-ES" sz="1000" dirty="0">
              <a:solidFill>
                <a:schemeClr val="tx1">
                  <a:lumMod val="75000"/>
                  <a:lumOff val="25000"/>
                </a:schemeClr>
              </a:solidFill>
            </a:endParaRPr>
          </a:p>
        </p:txBody>
      </p:sp>
      <p:sp>
        <p:nvSpPr>
          <p:cNvPr id="21" name="Rectángulo 20"/>
          <p:cNvSpPr/>
          <p:nvPr/>
        </p:nvSpPr>
        <p:spPr>
          <a:xfrm>
            <a:off x="155121" y="1060702"/>
            <a:ext cx="1726154" cy="1355779"/>
          </a:xfrm>
          <a:prstGeom prst="rect">
            <a:avLst/>
          </a:prstGeom>
          <a:solidFill>
            <a:schemeClr val="bg1">
              <a:lumMod val="75000"/>
              <a:alpha val="89000"/>
            </a:schemeClr>
          </a:solidFill>
          <a:ln>
            <a:noFill/>
          </a:ln>
          <a:effectLst>
            <a:outerShdw blurRad="50800" dist="381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22" name="CuadroTexto 21"/>
          <p:cNvSpPr txBox="1"/>
          <p:nvPr/>
        </p:nvSpPr>
        <p:spPr>
          <a:xfrm>
            <a:off x="192111" y="1134677"/>
            <a:ext cx="1726154" cy="1414917"/>
          </a:xfrm>
          <a:prstGeom prst="rect">
            <a:avLst/>
          </a:prstGeom>
          <a:noFill/>
        </p:spPr>
        <p:txBody>
          <a:bodyPr wrap="square" rtlCol="0">
            <a:spAutoFit/>
          </a:bodyPr>
          <a:lstStyle/>
          <a:p>
            <a:pPr marL="87313" indent="-87313">
              <a:lnSpc>
                <a:spcPts val="1480"/>
              </a:lnSpc>
              <a:tabLst>
                <a:tab pos="87313" algn="l"/>
              </a:tabLst>
            </a:pPr>
            <a:r>
              <a:rPr lang="es-ES" sz="1600" dirty="0" smtClean="0">
                <a:solidFill>
                  <a:schemeClr val="tx1">
                    <a:lumMod val="75000"/>
                    <a:lumOff val="25000"/>
                  </a:schemeClr>
                </a:solidFill>
                <a:latin typeface="Arial"/>
                <a:cs typeface="Arial"/>
              </a:rPr>
              <a:t>A Coruña</a:t>
            </a:r>
            <a:endParaRPr lang="es-ES" sz="1600" dirty="0">
              <a:solidFill>
                <a:schemeClr val="tx1">
                  <a:lumMod val="75000"/>
                  <a:lumOff val="25000"/>
                </a:schemeClr>
              </a:solidFill>
              <a:latin typeface="Arial"/>
              <a:cs typeface="Arial"/>
            </a:endParaRPr>
          </a:p>
          <a:p>
            <a:pPr>
              <a:lnSpc>
                <a:spcPts val="1480"/>
              </a:lnSpc>
              <a:tabLst>
                <a:tab pos="87313" algn="l"/>
              </a:tabLst>
            </a:pPr>
            <a:r>
              <a:rPr lang="es-ES" sz="1000" dirty="0">
                <a:solidFill>
                  <a:schemeClr val="tx1">
                    <a:lumMod val="75000"/>
                    <a:lumOff val="25000"/>
                  </a:schemeClr>
                </a:solidFill>
              </a:rPr>
              <a:t>	Polígono </a:t>
            </a:r>
            <a:r>
              <a:rPr lang="es-ES" sz="1000" dirty="0" err="1">
                <a:solidFill>
                  <a:schemeClr val="tx1">
                    <a:lumMod val="75000"/>
                    <a:lumOff val="25000"/>
                  </a:schemeClr>
                </a:solidFill>
              </a:rPr>
              <a:t>Pocomaco</a:t>
            </a:r>
            <a:r>
              <a:rPr lang="es-ES" sz="1000" dirty="0">
                <a:solidFill>
                  <a:schemeClr val="tx1">
                    <a:lumMod val="75000"/>
                    <a:lumOff val="25000"/>
                  </a:schemeClr>
                </a:solidFill>
              </a:rPr>
              <a:t>,</a:t>
            </a:r>
            <a:br>
              <a:rPr lang="es-ES" sz="1000" dirty="0">
                <a:solidFill>
                  <a:schemeClr val="tx1">
                    <a:lumMod val="75000"/>
                    <a:lumOff val="25000"/>
                  </a:schemeClr>
                </a:solidFill>
              </a:rPr>
            </a:br>
            <a:r>
              <a:rPr lang="es-ES" sz="1000" dirty="0">
                <a:solidFill>
                  <a:schemeClr val="tx1">
                    <a:lumMod val="75000"/>
                    <a:lumOff val="25000"/>
                  </a:schemeClr>
                </a:solidFill>
              </a:rPr>
              <a:t>	Parcela F-15 2º</a:t>
            </a:r>
          </a:p>
          <a:p>
            <a:pPr>
              <a:lnSpc>
                <a:spcPts val="1480"/>
              </a:lnSpc>
              <a:tabLst>
                <a:tab pos="87313" algn="l"/>
              </a:tabLst>
            </a:pPr>
            <a:r>
              <a:rPr lang="es-ES_tradnl" sz="1000" dirty="0">
                <a:solidFill>
                  <a:schemeClr val="tx1">
                    <a:lumMod val="75000"/>
                    <a:lumOff val="25000"/>
                  </a:schemeClr>
                </a:solidFill>
              </a:rPr>
              <a:t>	15190 A Coruña</a:t>
            </a:r>
          </a:p>
          <a:p>
            <a:pPr>
              <a:lnSpc>
                <a:spcPts val="1480"/>
              </a:lnSpc>
              <a:tabLst>
                <a:tab pos="87313" algn="l"/>
              </a:tabLst>
            </a:pPr>
            <a:r>
              <a:rPr lang="es-ES_tradnl" sz="1000" dirty="0">
                <a:solidFill>
                  <a:schemeClr val="tx1">
                    <a:lumMod val="75000"/>
                    <a:lumOff val="25000"/>
                  </a:schemeClr>
                </a:solidFill>
              </a:rPr>
              <a:t>	Tel. </a:t>
            </a:r>
            <a:r>
              <a:rPr lang="es-ES" sz="1000" dirty="0">
                <a:solidFill>
                  <a:schemeClr val="tx1">
                    <a:lumMod val="75000"/>
                    <a:lumOff val="25000"/>
                  </a:schemeClr>
                </a:solidFill>
              </a:rPr>
              <a:t>(34) </a:t>
            </a:r>
            <a:r>
              <a:rPr lang="es-ES_tradnl" sz="1000" dirty="0">
                <a:solidFill>
                  <a:schemeClr val="tx1">
                    <a:lumMod val="75000"/>
                    <a:lumOff val="25000"/>
                  </a:schemeClr>
                </a:solidFill>
              </a:rPr>
              <a:t>615 260 724</a:t>
            </a:r>
          </a:p>
          <a:p>
            <a:pPr>
              <a:lnSpc>
                <a:spcPts val="1480"/>
              </a:lnSpc>
              <a:tabLst>
                <a:tab pos="87313" algn="l"/>
              </a:tabLst>
            </a:pPr>
            <a:r>
              <a:rPr lang="es-ES_tradnl" sz="1000" dirty="0">
                <a:solidFill>
                  <a:schemeClr val="tx1">
                    <a:lumMod val="75000"/>
                    <a:lumOff val="25000"/>
                  </a:schemeClr>
                </a:solidFill>
              </a:rPr>
              <a:t>	Fax:</a:t>
            </a:r>
            <a:r>
              <a:rPr lang="es-ES" sz="1000" dirty="0">
                <a:solidFill>
                  <a:schemeClr val="tx1">
                    <a:lumMod val="75000"/>
                    <a:lumOff val="25000"/>
                  </a:schemeClr>
                </a:solidFill>
              </a:rPr>
              <a:t>(34) </a:t>
            </a:r>
            <a:r>
              <a:rPr lang="es-ES_tradnl" sz="1000" dirty="0">
                <a:solidFill>
                  <a:schemeClr val="tx1">
                    <a:lumMod val="75000"/>
                    <a:lumOff val="25000"/>
                  </a:schemeClr>
                </a:solidFill>
              </a:rPr>
              <a:t>981 281 123</a:t>
            </a:r>
            <a:endParaRPr lang="es-ES" sz="1000" dirty="0">
              <a:solidFill>
                <a:schemeClr val="tx1">
                  <a:lumMod val="75000"/>
                  <a:lumOff val="25000"/>
                </a:schemeClr>
              </a:solidFill>
            </a:endParaRPr>
          </a:p>
          <a:p>
            <a:pPr>
              <a:lnSpc>
                <a:spcPts val="1480"/>
              </a:lnSpc>
            </a:pPr>
            <a:endParaRPr lang="es-ES" sz="1000" dirty="0">
              <a:solidFill>
                <a:schemeClr val="tx1">
                  <a:lumMod val="75000"/>
                  <a:lumOff val="25000"/>
                </a:schemeClr>
              </a:solidFill>
            </a:endParaRPr>
          </a:p>
        </p:txBody>
      </p:sp>
      <p:sp>
        <p:nvSpPr>
          <p:cNvPr id="23" name="Rectángulo 22"/>
          <p:cNvSpPr/>
          <p:nvPr/>
        </p:nvSpPr>
        <p:spPr>
          <a:xfrm>
            <a:off x="892325" y="4762360"/>
            <a:ext cx="2175179" cy="1355779"/>
          </a:xfrm>
          <a:prstGeom prst="rect">
            <a:avLst/>
          </a:prstGeom>
          <a:solidFill>
            <a:schemeClr val="bg1">
              <a:lumMod val="75000"/>
              <a:alpha val="89000"/>
            </a:schemeClr>
          </a:solidFill>
          <a:ln>
            <a:noFill/>
          </a:ln>
          <a:effectLst>
            <a:outerShdw blurRad="50800" dist="381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CuadroTexto 23"/>
          <p:cNvSpPr txBox="1"/>
          <p:nvPr/>
        </p:nvSpPr>
        <p:spPr>
          <a:xfrm>
            <a:off x="933902" y="4799348"/>
            <a:ext cx="2236826" cy="1471343"/>
          </a:xfrm>
          <a:prstGeom prst="rect">
            <a:avLst/>
          </a:prstGeom>
          <a:noFill/>
        </p:spPr>
        <p:txBody>
          <a:bodyPr wrap="square" rtlCol="0">
            <a:spAutoFit/>
          </a:bodyPr>
          <a:lstStyle/>
          <a:p>
            <a:pPr marL="87313" indent="-87313">
              <a:lnSpc>
                <a:spcPts val="1900"/>
              </a:lnSpc>
              <a:tabLst>
                <a:tab pos="87313" algn="l"/>
              </a:tabLst>
            </a:pPr>
            <a:r>
              <a:rPr lang="es-ES" sz="1600" dirty="0" smtClean="0">
                <a:solidFill>
                  <a:schemeClr val="tx1">
                    <a:lumMod val="75000"/>
                    <a:lumOff val="25000"/>
                  </a:schemeClr>
                </a:solidFill>
                <a:latin typeface="Arial"/>
                <a:cs typeface="Arial"/>
              </a:rPr>
              <a:t>Sevilla</a:t>
            </a:r>
            <a:endParaRPr lang="es-ES" sz="1600" dirty="0">
              <a:solidFill>
                <a:schemeClr val="tx1">
                  <a:lumMod val="75000"/>
                  <a:lumOff val="25000"/>
                </a:schemeClr>
              </a:solidFill>
              <a:latin typeface="Arial"/>
              <a:cs typeface="Arial"/>
            </a:endParaRPr>
          </a:p>
          <a:p>
            <a:pPr>
              <a:lnSpc>
                <a:spcPts val="1480"/>
              </a:lnSpc>
              <a:tabLst>
                <a:tab pos="87313" algn="l"/>
              </a:tabLst>
            </a:pPr>
            <a:r>
              <a:rPr lang="es-ES" sz="1000" dirty="0">
                <a:solidFill>
                  <a:schemeClr val="tx1">
                    <a:lumMod val="75000"/>
                    <a:lumOff val="25000"/>
                  </a:schemeClr>
                </a:solidFill>
              </a:rPr>
              <a:t>	Polígono Industrial Pisa,</a:t>
            </a:r>
          </a:p>
          <a:p>
            <a:pPr>
              <a:lnSpc>
                <a:spcPts val="1480"/>
              </a:lnSpc>
              <a:tabLst>
                <a:tab pos="87313" algn="l"/>
              </a:tabLst>
            </a:pPr>
            <a:r>
              <a:rPr lang="es-ES" sz="1000" dirty="0">
                <a:solidFill>
                  <a:schemeClr val="tx1">
                    <a:lumMod val="75000"/>
                    <a:lumOff val="25000"/>
                  </a:schemeClr>
                </a:solidFill>
              </a:rPr>
              <a:t>	C/ Industria, 5</a:t>
            </a:r>
          </a:p>
          <a:p>
            <a:pPr>
              <a:lnSpc>
                <a:spcPts val="1480"/>
              </a:lnSpc>
              <a:tabLst>
                <a:tab pos="87313" algn="l"/>
              </a:tabLst>
            </a:pPr>
            <a:r>
              <a:rPr lang="es-ES" sz="1000" dirty="0">
                <a:solidFill>
                  <a:schemeClr val="tx1">
                    <a:lumMod val="75000"/>
                    <a:lumOff val="25000"/>
                  </a:schemeClr>
                </a:solidFill>
              </a:rPr>
              <a:t>	41927 Mairena de Aljarafe-Sevilla</a:t>
            </a:r>
          </a:p>
          <a:p>
            <a:pPr>
              <a:lnSpc>
                <a:spcPts val="1480"/>
              </a:lnSpc>
              <a:tabLst>
                <a:tab pos="87313" algn="l"/>
              </a:tabLst>
            </a:pPr>
            <a:r>
              <a:rPr lang="es-ES" sz="1000" dirty="0">
                <a:solidFill>
                  <a:schemeClr val="tx1">
                    <a:lumMod val="75000"/>
                    <a:lumOff val="25000"/>
                  </a:schemeClr>
                </a:solidFill>
              </a:rPr>
              <a:t>	Tel. (34) 955 410 790</a:t>
            </a:r>
          </a:p>
          <a:p>
            <a:pPr>
              <a:lnSpc>
                <a:spcPts val="1480"/>
              </a:lnSpc>
              <a:tabLst>
                <a:tab pos="87313" algn="l"/>
              </a:tabLst>
            </a:pPr>
            <a:r>
              <a:rPr lang="es-ES" sz="1000" dirty="0">
                <a:solidFill>
                  <a:schemeClr val="tx1">
                    <a:lumMod val="75000"/>
                    <a:lumOff val="25000"/>
                  </a:schemeClr>
                </a:solidFill>
              </a:rPr>
              <a:t>	Fax: (34) 955 410 790</a:t>
            </a:r>
          </a:p>
          <a:p>
            <a:pPr>
              <a:lnSpc>
                <a:spcPts val="1480"/>
              </a:lnSpc>
            </a:pPr>
            <a:endParaRPr lang="es-ES" sz="1000" dirty="0">
              <a:solidFill>
                <a:schemeClr val="tx1">
                  <a:lumMod val="75000"/>
                  <a:lumOff val="25000"/>
                </a:schemeClr>
              </a:solidFill>
            </a:endParaRPr>
          </a:p>
        </p:txBody>
      </p:sp>
      <p:sp>
        <p:nvSpPr>
          <p:cNvPr id="25" name="Rectángulo 24"/>
          <p:cNvSpPr/>
          <p:nvPr/>
        </p:nvSpPr>
        <p:spPr>
          <a:xfrm>
            <a:off x="5155381" y="1233718"/>
            <a:ext cx="1726154" cy="1299097"/>
          </a:xfrm>
          <a:prstGeom prst="rect">
            <a:avLst/>
          </a:prstGeom>
          <a:solidFill>
            <a:schemeClr val="bg1">
              <a:lumMod val="75000"/>
              <a:alpha val="89000"/>
            </a:schemeClr>
          </a:solidFill>
          <a:ln>
            <a:noFill/>
          </a:ln>
          <a:effectLst>
            <a:outerShdw blurRad="50800" dist="381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CuadroTexto 25"/>
          <p:cNvSpPr txBox="1"/>
          <p:nvPr/>
        </p:nvSpPr>
        <p:spPr>
          <a:xfrm>
            <a:off x="5192371" y="1307693"/>
            <a:ext cx="1726154" cy="1225122"/>
          </a:xfrm>
          <a:prstGeom prst="rect">
            <a:avLst/>
          </a:prstGeom>
          <a:noFill/>
        </p:spPr>
        <p:txBody>
          <a:bodyPr wrap="square" rtlCol="0">
            <a:spAutoFit/>
          </a:bodyPr>
          <a:lstStyle/>
          <a:p>
            <a:pPr marL="87313" indent="-87313">
              <a:lnSpc>
                <a:spcPts val="1480"/>
              </a:lnSpc>
              <a:tabLst>
                <a:tab pos="87313" algn="l"/>
              </a:tabLst>
            </a:pPr>
            <a:r>
              <a:rPr lang="es-ES" sz="1600" dirty="0" smtClean="0">
                <a:solidFill>
                  <a:schemeClr val="tx1">
                    <a:lumMod val="75000"/>
                    <a:lumOff val="25000"/>
                  </a:schemeClr>
                </a:solidFill>
                <a:latin typeface="Arial"/>
                <a:cs typeface="Arial"/>
              </a:rPr>
              <a:t>Barcelona</a:t>
            </a:r>
            <a:endParaRPr lang="es-ES" sz="1600" dirty="0">
              <a:solidFill>
                <a:schemeClr val="tx1">
                  <a:lumMod val="75000"/>
                  <a:lumOff val="25000"/>
                </a:schemeClr>
              </a:solidFill>
              <a:latin typeface="Arial"/>
              <a:cs typeface="Arial"/>
            </a:endParaRPr>
          </a:p>
          <a:p>
            <a:pPr>
              <a:lnSpc>
                <a:spcPts val="1480"/>
              </a:lnSpc>
              <a:tabLst>
                <a:tab pos="87313" algn="l"/>
              </a:tabLst>
            </a:pPr>
            <a:r>
              <a:rPr lang="es-ES" sz="1000" dirty="0">
                <a:solidFill>
                  <a:schemeClr val="tx1">
                    <a:lumMod val="75000"/>
                    <a:lumOff val="25000"/>
                  </a:schemeClr>
                </a:solidFill>
              </a:rPr>
              <a:t>	Avenida Meridiana 308. 	Entlo. G51</a:t>
            </a:r>
          </a:p>
          <a:p>
            <a:pPr>
              <a:lnSpc>
                <a:spcPts val="1480"/>
              </a:lnSpc>
              <a:tabLst>
                <a:tab pos="87313" algn="l"/>
              </a:tabLst>
            </a:pPr>
            <a:r>
              <a:rPr lang="es-ES" sz="1000" dirty="0">
                <a:solidFill>
                  <a:schemeClr val="tx1">
                    <a:lumMod val="75000"/>
                    <a:lumOff val="25000"/>
                  </a:schemeClr>
                </a:solidFill>
              </a:rPr>
              <a:t>	08027 Barcelona</a:t>
            </a:r>
          </a:p>
          <a:p>
            <a:pPr>
              <a:lnSpc>
                <a:spcPts val="1480"/>
              </a:lnSpc>
              <a:tabLst>
                <a:tab pos="87313" algn="l"/>
              </a:tabLst>
            </a:pPr>
            <a:r>
              <a:rPr lang="es-ES" sz="1000" dirty="0">
                <a:solidFill>
                  <a:schemeClr val="tx1">
                    <a:lumMod val="75000"/>
                    <a:lumOff val="25000"/>
                  </a:schemeClr>
                </a:solidFill>
              </a:rPr>
              <a:t>	Tel. (34) 932 430 759</a:t>
            </a:r>
          </a:p>
          <a:p>
            <a:pPr>
              <a:lnSpc>
                <a:spcPts val="1480"/>
              </a:lnSpc>
              <a:tabLst>
                <a:tab pos="87313" algn="l"/>
              </a:tabLst>
            </a:pPr>
            <a:r>
              <a:rPr lang="es-ES" sz="1000" dirty="0">
                <a:solidFill>
                  <a:schemeClr val="tx1">
                    <a:lumMod val="75000"/>
                    <a:lumOff val="25000"/>
                  </a:schemeClr>
                </a:solidFill>
              </a:rPr>
              <a:t>	Fax: (34) 933 527 550</a:t>
            </a:r>
          </a:p>
        </p:txBody>
      </p:sp>
      <p:sp>
        <p:nvSpPr>
          <p:cNvPr id="27" name="Rectángulo 26"/>
          <p:cNvSpPr/>
          <p:nvPr/>
        </p:nvSpPr>
        <p:spPr>
          <a:xfrm>
            <a:off x="3550950" y="3455077"/>
            <a:ext cx="1726154" cy="1109301"/>
          </a:xfrm>
          <a:prstGeom prst="rect">
            <a:avLst/>
          </a:prstGeom>
          <a:solidFill>
            <a:schemeClr val="bg1">
              <a:lumMod val="75000"/>
              <a:alpha val="89000"/>
            </a:schemeClr>
          </a:solidFill>
          <a:ln>
            <a:noFill/>
          </a:ln>
          <a:effectLst>
            <a:outerShdw blurRad="50800" dist="381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CuadroTexto 27"/>
          <p:cNvSpPr txBox="1"/>
          <p:nvPr/>
        </p:nvSpPr>
        <p:spPr>
          <a:xfrm>
            <a:off x="3587940" y="3529052"/>
            <a:ext cx="1726154" cy="1035326"/>
          </a:xfrm>
          <a:prstGeom prst="rect">
            <a:avLst/>
          </a:prstGeom>
          <a:noFill/>
        </p:spPr>
        <p:txBody>
          <a:bodyPr wrap="square" rtlCol="0">
            <a:spAutoFit/>
          </a:bodyPr>
          <a:lstStyle/>
          <a:p>
            <a:pPr marL="87313" indent="-87313">
              <a:lnSpc>
                <a:spcPts val="1480"/>
              </a:lnSpc>
              <a:tabLst>
                <a:tab pos="87313" algn="l"/>
              </a:tabLst>
            </a:pPr>
            <a:r>
              <a:rPr lang="es-ES" sz="1600" dirty="0" smtClean="0">
                <a:solidFill>
                  <a:schemeClr val="tx1">
                    <a:lumMod val="75000"/>
                    <a:lumOff val="25000"/>
                  </a:schemeClr>
                </a:solidFill>
                <a:latin typeface="Arial"/>
                <a:cs typeface="Arial"/>
              </a:rPr>
              <a:t>Madrid</a:t>
            </a:r>
            <a:endParaRPr lang="es-ES" sz="1600" dirty="0">
              <a:solidFill>
                <a:schemeClr val="tx1">
                  <a:lumMod val="75000"/>
                  <a:lumOff val="25000"/>
                </a:schemeClr>
              </a:solidFill>
              <a:latin typeface="Arial"/>
              <a:cs typeface="Arial"/>
            </a:endParaRPr>
          </a:p>
          <a:p>
            <a:pPr>
              <a:lnSpc>
                <a:spcPts val="1480"/>
              </a:lnSpc>
              <a:tabLst>
                <a:tab pos="87313" algn="l"/>
              </a:tabLst>
            </a:pPr>
            <a:r>
              <a:rPr lang="es-ES" sz="1000" dirty="0">
                <a:solidFill>
                  <a:schemeClr val="tx1">
                    <a:lumMod val="75000"/>
                    <a:lumOff val="25000"/>
                  </a:schemeClr>
                </a:solidFill>
              </a:rPr>
              <a:t>	</a:t>
            </a:r>
            <a:r>
              <a:rPr lang="es-ES_tradnl" sz="1000" dirty="0">
                <a:solidFill>
                  <a:srgbClr val="404040"/>
                </a:solidFill>
              </a:rPr>
              <a:t>Isabel </a:t>
            </a:r>
            <a:r>
              <a:rPr lang="es-ES_tradnl" sz="1000" dirty="0" err="1">
                <a:solidFill>
                  <a:srgbClr val="404040"/>
                </a:solidFill>
              </a:rPr>
              <a:t>Colbrand</a:t>
            </a:r>
            <a:r>
              <a:rPr lang="es-ES_tradnl" sz="1000" dirty="0">
                <a:solidFill>
                  <a:srgbClr val="404040"/>
                </a:solidFill>
              </a:rPr>
              <a:t>, </a:t>
            </a:r>
            <a:r>
              <a:rPr lang="es-ES_tradnl" sz="1000" dirty="0" smtClean="0">
                <a:solidFill>
                  <a:srgbClr val="404040"/>
                </a:solidFill>
              </a:rPr>
              <a:t>6,</a:t>
            </a:r>
            <a:br>
              <a:rPr lang="es-ES_tradnl" sz="1000" dirty="0" smtClean="0">
                <a:solidFill>
                  <a:srgbClr val="404040"/>
                </a:solidFill>
              </a:rPr>
            </a:br>
            <a:r>
              <a:rPr lang="es-ES_tradnl" sz="1000" dirty="0" smtClean="0">
                <a:solidFill>
                  <a:srgbClr val="404040"/>
                </a:solidFill>
              </a:rPr>
              <a:t>	5ª </a:t>
            </a:r>
            <a:r>
              <a:rPr lang="es-ES_tradnl" sz="1000" dirty="0">
                <a:solidFill>
                  <a:srgbClr val="404040"/>
                </a:solidFill>
              </a:rPr>
              <a:t>planta 28050 - Madrid </a:t>
            </a:r>
            <a:r>
              <a:rPr lang="es-ES_tradnl" sz="1000" dirty="0" smtClean="0">
                <a:solidFill>
                  <a:srgbClr val="404040"/>
                </a:solidFill>
              </a:rPr>
              <a:t>	Tel</a:t>
            </a:r>
            <a:r>
              <a:rPr lang="es-ES_tradnl" sz="1000" dirty="0">
                <a:solidFill>
                  <a:srgbClr val="404040"/>
                </a:solidFill>
              </a:rPr>
              <a:t>. (34) </a:t>
            </a:r>
            <a:r>
              <a:rPr lang="es-ES_tradnl" sz="1000" dirty="0" smtClean="0">
                <a:solidFill>
                  <a:srgbClr val="404040"/>
                </a:solidFill>
              </a:rPr>
              <a:t>913 446 883</a:t>
            </a:r>
          </a:p>
          <a:p>
            <a:pPr>
              <a:lnSpc>
                <a:spcPts val="1480"/>
              </a:lnSpc>
              <a:tabLst>
                <a:tab pos="87313" algn="l"/>
              </a:tabLst>
            </a:pPr>
            <a:r>
              <a:rPr lang="es-ES_tradnl" sz="1000" dirty="0">
                <a:solidFill>
                  <a:srgbClr val="404040"/>
                </a:solidFill>
              </a:rPr>
              <a:t>	</a:t>
            </a:r>
            <a:r>
              <a:rPr lang="es-ES_tradnl" sz="1000" dirty="0" smtClean="0">
                <a:solidFill>
                  <a:srgbClr val="404040"/>
                </a:solidFill>
              </a:rPr>
              <a:t>Fax</a:t>
            </a:r>
            <a:r>
              <a:rPr lang="es-ES_tradnl" sz="1000" dirty="0">
                <a:solidFill>
                  <a:srgbClr val="404040"/>
                </a:solidFill>
              </a:rPr>
              <a:t>: (34) 913446911</a:t>
            </a:r>
            <a:endParaRPr lang="es-ES" sz="1000" dirty="0">
              <a:solidFill>
                <a:srgbClr val="404040"/>
              </a:solidFill>
            </a:endParaRPr>
          </a:p>
        </p:txBody>
      </p:sp>
      <p:sp>
        <p:nvSpPr>
          <p:cNvPr id="29" name="Rectángulo 28"/>
          <p:cNvSpPr/>
          <p:nvPr/>
        </p:nvSpPr>
        <p:spPr>
          <a:xfrm>
            <a:off x="6351360" y="3381103"/>
            <a:ext cx="1689164" cy="1183276"/>
          </a:xfrm>
          <a:prstGeom prst="rect">
            <a:avLst/>
          </a:prstGeom>
          <a:solidFill>
            <a:schemeClr val="bg1">
              <a:lumMod val="75000"/>
              <a:alpha val="89000"/>
            </a:schemeClr>
          </a:solidFill>
          <a:ln>
            <a:noFill/>
          </a:ln>
          <a:effectLst>
            <a:outerShdw blurRad="50800" dist="381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 name="CuadroTexto 29"/>
          <p:cNvSpPr txBox="1"/>
          <p:nvPr/>
        </p:nvSpPr>
        <p:spPr>
          <a:xfrm>
            <a:off x="6351360" y="3455077"/>
            <a:ext cx="1726154" cy="465940"/>
          </a:xfrm>
          <a:prstGeom prst="rect">
            <a:avLst/>
          </a:prstGeom>
          <a:noFill/>
        </p:spPr>
        <p:txBody>
          <a:bodyPr wrap="square" rtlCol="0">
            <a:spAutoFit/>
          </a:bodyPr>
          <a:lstStyle/>
          <a:p>
            <a:pPr marL="87313" indent="-87313">
              <a:lnSpc>
                <a:spcPts val="1480"/>
              </a:lnSpc>
              <a:tabLst>
                <a:tab pos="87313" algn="l"/>
              </a:tabLst>
            </a:pPr>
            <a:r>
              <a:rPr lang="es-ES" sz="1600" dirty="0" smtClean="0">
                <a:solidFill>
                  <a:schemeClr val="tx1">
                    <a:lumMod val="75000"/>
                    <a:lumOff val="25000"/>
                  </a:schemeClr>
                </a:solidFill>
                <a:latin typeface="Arial"/>
                <a:cs typeface="Arial"/>
              </a:rPr>
              <a:t>Valencia</a:t>
            </a:r>
            <a:endParaRPr lang="es-ES" sz="1600" dirty="0">
              <a:solidFill>
                <a:schemeClr val="tx1">
                  <a:lumMod val="75000"/>
                  <a:lumOff val="25000"/>
                </a:schemeClr>
              </a:solidFill>
              <a:latin typeface="Arial"/>
              <a:cs typeface="Arial"/>
            </a:endParaRPr>
          </a:p>
          <a:p>
            <a:pPr>
              <a:lnSpc>
                <a:spcPts val="1480"/>
              </a:lnSpc>
              <a:tabLst>
                <a:tab pos="87313" algn="l"/>
              </a:tabLst>
            </a:pPr>
            <a:r>
              <a:rPr lang="es-ES" sz="1000" dirty="0">
                <a:solidFill>
                  <a:schemeClr val="tx1">
                    <a:lumMod val="75000"/>
                    <a:lumOff val="25000"/>
                  </a:schemeClr>
                </a:solidFill>
              </a:rPr>
              <a:t>	</a:t>
            </a:r>
          </a:p>
        </p:txBody>
      </p:sp>
      <p:sp>
        <p:nvSpPr>
          <p:cNvPr id="31" name="CuadroTexto 30"/>
          <p:cNvSpPr txBox="1"/>
          <p:nvPr/>
        </p:nvSpPr>
        <p:spPr>
          <a:xfrm>
            <a:off x="6434081" y="3668538"/>
            <a:ext cx="1726154" cy="1084912"/>
          </a:xfrm>
          <a:prstGeom prst="rect">
            <a:avLst/>
          </a:prstGeom>
          <a:noFill/>
        </p:spPr>
        <p:txBody>
          <a:bodyPr wrap="square" rtlCol="0">
            <a:spAutoFit/>
          </a:bodyPr>
          <a:lstStyle/>
          <a:p>
            <a:pPr>
              <a:lnSpc>
                <a:spcPct val="130000"/>
              </a:lnSpc>
            </a:pPr>
            <a:r>
              <a:rPr lang="es-ES_tradnl" sz="1000" dirty="0" smtClean="0"/>
              <a:t>C</a:t>
            </a:r>
            <a:r>
              <a:rPr lang="es-ES_tradnl" sz="1000" dirty="0"/>
              <a:t>/ Cortes 21-11º   </a:t>
            </a:r>
          </a:p>
          <a:p>
            <a:pPr>
              <a:lnSpc>
                <a:spcPct val="130000"/>
              </a:lnSpc>
            </a:pPr>
            <a:r>
              <a:rPr lang="es-ES_tradnl" sz="1000" dirty="0"/>
              <a:t>46004 </a:t>
            </a:r>
            <a:r>
              <a:rPr lang="es-ES_tradnl" sz="1000" dirty="0" smtClean="0"/>
              <a:t>Valencia</a:t>
            </a:r>
          </a:p>
          <a:p>
            <a:pPr>
              <a:lnSpc>
                <a:spcPct val="130000"/>
              </a:lnSpc>
            </a:pPr>
            <a:r>
              <a:rPr lang="es-ES_tradnl" sz="1000" dirty="0" smtClean="0"/>
              <a:t>Tel. (34</a:t>
            </a:r>
            <a:r>
              <a:rPr lang="es-ES_tradnl" sz="1000" dirty="0" smtClean="0"/>
              <a:t>) </a:t>
            </a:r>
            <a:r>
              <a:rPr lang="es-ES" sz="1000" dirty="0"/>
              <a:t>625 111 046</a:t>
            </a:r>
            <a:endParaRPr lang="es-ES_tradnl" sz="1000" dirty="0"/>
          </a:p>
          <a:p>
            <a:pPr>
              <a:lnSpc>
                <a:spcPct val="130000"/>
              </a:lnSpc>
            </a:pPr>
            <a:endParaRPr lang="es-ES_tradnl" sz="1000" dirty="0" smtClean="0"/>
          </a:p>
          <a:p>
            <a:pPr>
              <a:lnSpc>
                <a:spcPct val="130000"/>
              </a:lnSpc>
            </a:pPr>
            <a:endParaRPr lang="es-ES" sz="1000" dirty="0">
              <a:solidFill>
                <a:schemeClr val="bg1"/>
              </a:solidFill>
            </a:endParaRPr>
          </a:p>
        </p:txBody>
      </p:sp>
    </p:spTree>
    <p:extLst>
      <p:ext uri="{BB962C8B-B14F-4D97-AF65-F5344CB8AC3E}">
        <p14:creationId xmlns:p14="http://schemas.microsoft.com/office/powerpoint/2010/main" val="20371834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163348" y="413269"/>
            <a:ext cx="2585060" cy="369332"/>
          </a:xfrm>
          <a:prstGeom prst="rect">
            <a:avLst/>
          </a:prstGeom>
          <a:noFill/>
        </p:spPr>
        <p:txBody>
          <a:bodyPr wrap="square" rtlCol="0">
            <a:spAutoFit/>
          </a:bodyPr>
          <a:lstStyle/>
          <a:p>
            <a:pPr algn="r"/>
            <a:r>
              <a:rPr lang="es-ES" dirty="0" smtClean="0">
                <a:solidFill>
                  <a:schemeClr val="bg1"/>
                </a:solidFill>
                <a:latin typeface="Arial"/>
                <a:cs typeface="Arial"/>
              </a:rPr>
              <a:t>Modelo organizativo</a:t>
            </a:r>
            <a:endParaRPr lang="es-ES" dirty="0">
              <a:solidFill>
                <a:schemeClr val="bg1"/>
              </a:solidFill>
            </a:endParaRPr>
          </a:p>
        </p:txBody>
      </p:sp>
      <p:sp>
        <p:nvSpPr>
          <p:cNvPr id="13" name="CuadroTexto 12"/>
          <p:cNvSpPr txBox="1"/>
          <p:nvPr/>
        </p:nvSpPr>
        <p:spPr>
          <a:xfrm>
            <a:off x="1177175" y="1379236"/>
            <a:ext cx="7162492" cy="3284660"/>
          </a:xfrm>
          <a:prstGeom prst="rect">
            <a:avLst/>
          </a:prstGeom>
          <a:noFill/>
        </p:spPr>
        <p:txBody>
          <a:bodyPr wrap="square" lIns="0" tIns="0" rIns="0" bIns="0" rtlCol="0">
            <a:spAutoFit/>
          </a:bodyPr>
          <a:lstStyle/>
          <a:p>
            <a:pPr>
              <a:lnSpc>
                <a:spcPts val="1600"/>
              </a:lnSpc>
              <a:spcBef>
                <a:spcPts val="1200"/>
              </a:spcBef>
            </a:pPr>
            <a:r>
              <a:rPr lang="es-ES" sz="1100" dirty="0" smtClean="0">
                <a:latin typeface="Arial"/>
                <a:cs typeface="Arial"/>
              </a:rPr>
              <a:t>SITER </a:t>
            </a:r>
            <a:r>
              <a:rPr lang="es-ES" sz="1100" dirty="0">
                <a:latin typeface="Arial"/>
                <a:cs typeface="Arial"/>
              </a:rPr>
              <a:t>dispone en la actualidad, para los diferentes proyectos en los que se encuentra involucrado, de personal cualificado y titulado en diferentes materias, como </a:t>
            </a:r>
            <a:r>
              <a:rPr lang="es-ES" sz="1100" dirty="0" smtClean="0">
                <a:latin typeface="Arial"/>
                <a:cs typeface="Arial"/>
              </a:rPr>
              <a:t>son:</a:t>
            </a:r>
            <a:endParaRPr lang="es-ES_tradnl" sz="1100" dirty="0">
              <a:latin typeface="Arial"/>
              <a:cs typeface="Arial"/>
            </a:endParaRPr>
          </a:p>
          <a:p>
            <a:pPr lvl="0">
              <a:lnSpc>
                <a:spcPts val="1600"/>
              </a:lnSpc>
              <a:spcBef>
                <a:spcPts val="1200"/>
              </a:spcBef>
            </a:pPr>
            <a:r>
              <a:rPr lang="es-ES" sz="1100" dirty="0">
                <a:latin typeface="Arial"/>
                <a:cs typeface="Arial"/>
              </a:rPr>
              <a:t>• Licenciados en Derecho.</a:t>
            </a:r>
            <a:endParaRPr lang="es-ES_tradnl" sz="1100" dirty="0">
              <a:latin typeface="Arial"/>
              <a:cs typeface="Arial"/>
            </a:endParaRPr>
          </a:p>
          <a:p>
            <a:pPr lvl="0">
              <a:lnSpc>
                <a:spcPts val="1600"/>
              </a:lnSpc>
              <a:spcBef>
                <a:spcPts val="1200"/>
              </a:spcBef>
            </a:pPr>
            <a:r>
              <a:rPr lang="es-ES" sz="1400" dirty="0" smtClean="0">
                <a:solidFill>
                  <a:srgbClr val="0A556E"/>
                </a:solidFill>
                <a:latin typeface="Arial"/>
                <a:cs typeface="Arial"/>
              </a:rPr>
              <a:t>•</a:t>
            </a:r>
            <a:r>
              <a:rPr lang="es-ES" sz="1100" dirty="0" smtClean="0">
                <a:solidFill>
                  <a:srgbClr val="0A556E"/>
                </a:solidFill>
                <a:latin typeface="Arial"/>
                <a:cs typeface="Arial"/>
              </a:rPr>
              <a:t> </a:t>
            </a:r>
            <a:r>
              <a:rPr lang="es-ES" sz="1100" dirty="0" smtClean="0">
                <a:latin typeface="Arial"/>
                <a:cs typeface="Arial"/>
              </a:rPr>
              <a:t>Licenciados </a:t>
            </a:r>
            <a:r>
              <a:rPr lang="es-ES" sz="1100" dirty="0">
                <a:latin typeface="Arial"/>
                <a:cs typeface="Arial"/>
              </a:rPr>
              <a:t>en </a:t>
            </a:r>
            <a:r>
              <a:rPr lang="es-ES" sz="1100" dirty="0" smtClean="0">
                <a:latin typeface="Arial"/>
                <a:cs typeface="Arial"/>
              </a:rPr>
              <a:t>Empresariales.</a:t>
            </a:r>
            <a:endParaRPr lang="es-ES_tradnl" sz="1100" dirty="0">
              <a:latin typeface="Arial"/>
              <a:cs typeface="Arial"/>
            </a:endParaRPr>
          </a:p>
          <a:p>
            <a:pPr lvl="0">
              <a:lnSpc>
                <a:spcPts val="1600"/>
              </a:lnSpc>
              <a:spcBef>
                <a:spcPts val="1200"/>
              </a:spcBef>
            </a:pPr>
            <a:r>
              <a:rPr lang="es-ES" sz="1400" dirty="0" smtClean="0">
                <a:solidFill>
                  <a:srgbClr val="0A556E"/>
                </a:solidFill>
                <a:latin typeface="Arial"/>
                <a:cs typeface="Arial"/>
              </a:rPr>
              <a:t>•</a:t>
            </a:r>
            <a:r>
              <a:rPr lang="es-ES" sz="1100" dirty="0" smtClean="0">
                <a:solidFill>
                  <a:srgbClr val="0A556E"/>
                </a:solidFill>
                <a:latin typeface="Arial"/>
                <a:cs typeface="Arial"/>
              </a:rPr>
              <a:t> </a:t>
            </a:r>
            <a:r>
              <a:rPr lang="es-ES" sz="1100" dirty="0" smtClean="0">
                <a:latin typeface="Arial"/>
                <a:cs typeface="Arial"/>
              </a:rPr>
              <a:t>Licenciados </a:t>
            </a:r>
            <a:r>
              <a:rPr lang="es-ES" sz="1100" dirty="0">
                <a:latin typeface="Arial"/>
                <a:cs typeface="Arial"/>
              </a:rPr>
              <a:t>en </a:t>
            </a:r>
            <a:r>
              <a:rPr lang="es-ES" sz="1100" dirty="0" smtClean="0">
                <a:latin typeface="Arial"/>
                <a:cs typeface="Arial"/>
              </a:rPr>
              <a:t>Arquitectura.</a:t>
            </a:r>
            <a:endParaRPr lang="es-ES_tradnl" sz="1100" dirty="0">
              <a:latin typeface="Arial"/>
              <a:cs typeface="Arial"/>
            </a:endParaRPr>
          </a:p>
          <a:p>
            <a:pPr lvl="0">
              <a:lnSpc>
                <a:spcPts val="1600"/>
              </a:lnSpc>
              <a:spcBef>
                <a:spcPts val="1200"/>
              </a:spcBef>
            </a:pPr>
            <a:r>
              <a:rPr lang="es-ES" sz="1400" dirty="0" smtClean="0">
                <a:solidFill>
                  <a:srgbClr val="0A556E"/>
                </a:solidFill>
                <a:latin typeface="Arial"/>
                <a:cs typeface="Arial"/>
              </a:rPr>
              <a:t>•</a:t>
            </a:r>
            <a:r>
              <a:rPr lang="es-ES" sz="1100" dirty="0" smtClean="0">
                <a:solidFill>
                  <a:srgbClr val="0A556E"/>
                </a:solidFill>
                <a:latin typeface="Arial"/>
                <a:cs typeface="Arial"/>
              </a:rPr>
              <a:t> </a:t>
            </a:r>
            <a:r>
              <a:rPr lang="es-ES" sz="1100" dirty="0" smtClean="0">
                <a:latin typeface="Arial"/>
                <a:cs typeface="Arial"/>
              </a:rPr>
              <a:t>Licenciados </a:t>
            </a:r>
            <a:r>
              <a:rPr lang="es-ES" sz="1100" dirty="0">
                <a:latin typeface="Arial"/>
                <a:cs typeface="Arial"/>
              </a:rPr>
              <a:t>en </a:t>
            </a:r>
            <a:r>
              <a:rPr lang="es-ES" sz="1100" dirty="0" smtClean="0">
                <a:latin typeface="Arial"/>
                <a:cs typeface="Arial"/>
              </a:rPr>
              <a:t>Telecomunicaciones.</a:t>
            </a:r>
            <a:endParaRPr lang="es-ES_tradnl" sz="1100" dirty="0">
              <a:latin typeface="Arial"/>
              <a:cs typeface="Arial"/>
            </a:endParaRPr>
          </a:p>
          <a:p>
            <a:pPr lvl="0">
              <a:lnSpc>
                <a:spcPts val="1600"/>
              </a:lnSpc>
              <a:spcBef>
                <a:spcPts val="1200"/>
              </a:spcBef>
            </a:pPr>
            <a:r>
              <a:rPr lang="es-ES" sz="1400" dirty="0" smtClean="0">
                <a:solidFill>
                  <a:srgbClr val="0A556E"/>
                </a:solidFill>
                <a:latin typeface="Arial"/>
                <a:cs typeface="Arial"/>
              </a:rPr>
              <a:t>•</a:t>
            </a:r>
            <a:r>
              <a:rPr lang="es-ES" sz="1100" dirty="0" smtClean="0">
                <a:solidFill>
                  <a:srgbClr val="0A556E"/>
                </a:solidFill>
                <a:latin typeface="Arial"/>
                <a:cs typeface="Arial"/>
              </a:rPr>
              <a:t> </a:t>
            </a:r>
            <a:r>
              <a:rPr lang="es-ES" sz="1100" dirty="0" smtClean="0">
                <a:latin typeface="Arial"/>
                <a:cs typeface="Arial"/>
              </a:rPr>
              <a:t>Diplomados </a:t>
            </a:r>
            <a:r>
              <a:rPr lang="es-ES" sz="1100" dirty="0">
                <a:latin typeface="Arial"/>
                <a:cs typeface="Arial"/>
              </a:rPr>
              <a:t>en </a:t>
            </a:r>
            <a:r>
              <a:rPr lang="es-ES" sz="1100" dirty="0" smtClean="0">
                <a:latin typeface="Arial"/>
                <a:cs typeface="Arial"/>
              </a:rPr>
              <a:t>Ingeniería.</a:t>
            </a:r>
            <a:endParaRPr lang="es-ES_tradnl" sz="1100" dirty="0">
              <a:latin typeface="Arial"/>
              <a:cs typeface="Arial"/>
            </a:endParaRPr>
          </a:p>
          <a:p>
            <a:pPr lvl="0">
              <a:lnSpc>
                <a:spcPts val="1600"/>
              </a:lnSpc>
              <a:spcBef>
                <a:spcPts val="1200"/>
              </a:spcBef>
            </a:pPr>
            <a:r>
              <a:rPr lang="es-ES" sz="1400" dirty="0" smtClean="0">
                <a:solidFill>
                  <a:srgbClr val="0A556E"/>
                </a:solidFill>
                <a:latin typeface="Arial"/>
                <a:cs typeface="Arial"/>
              </a:rPr>
              <a:t>•</a:t>
            </a:r>
            <a:r>
              <a:rPr lang="es-ES" sz="1100" dirty="0" smtClean="0">
                <a:solidFill>
                  <a:srgbClr val="0A556E"/>
                </a:solidFill>
                <a:latin typeface="Arial"/>
                <a:cs typeface="Arial"/>
              </a:rPr>
              <a:t> </a:t>
            </a:r>
            <a:r>
              <a:rPr lang="es-ES" sz="1100" dirty="0" smtClean="0">
                <a:latin typeface="Arial"/>
                <a:cs typeface="Arial"/>
              </a:rPr>
              <a:t>Técnicos </a:t>
            </a:r>
            <a:r>
              <a:rPr lang="es-ES" sz="1100" dirty="0">
                <a:latin typeface="Arial"/>
                <a:cs typeface="Arial"/>
              </a:rPr>
              <a:t>de </a:t>
            </a:r>
            <a:r>
              <a:rPr lang="es-ES" sz="1100" dirty="0" smtClean="0">
                <a:latin typeface="Arial"/>
                <a:cs typeface="Arial"/>
              </a:rPr>
              <a:t>campo.</a:t>
            </a:r>
            <a:endParaRPr lang="es-ES_tradnl" sz="1100" dirty="0">
              <a:latin typeface="Arial"/>
              <a:cs typeface="Arial"/>
            </a:endParaRPr>
          </a:p>
          <a:p>
            <a:pPr lvl="0">
              <a:lnSpc>
                <a:spcPts val="1600"/>
              </a:lnSpc>
              <a:spcBef>
                <a:spcPts val="1200"/>
              </a:spcBef>
            </a:pPr>
            <a:r>
              <a:rPr lang="es-ES" sz="1400" dirty="0" smtClean="0">
                <a:solidFill>
                  <a:srgbClr val="0A556E"/>
                </a:solidFill>
                <a:latin typeface="Arial"/>
                <a:cs typeface="Arial"/>
              </a:rPr>
              <a:t>•</a:t>
            </a:r>
            <a:r>
              <a:rPr lang="es-ES" sz="1100" dirty="0" smtClean="0">
                <a:solidFill>
                  <a:srgbClr val="0A556E"/>
                </a:solidFill>
                <a:latin typeface="Arial"/>
                <a:cs typeface="Arial"/>
              </a:rPr>
              <a:t> </a:t>
            </a:r>
            <a:r>
              <a:rPr lang="es-ES" sz="1100" dirty="0" smtClean="0">
                <a:latin typeface="Arial"/>
                <a:cs typeface="Arial"/>
              </a:rPr>
              <a:t>Delineantes.</a:t>
            </a:r>
            <a:endParaRPr lang="es-ES_tradnl" sz="1100" dirty="0">
              <a:latin typeface="Arial"/>
              <a:cs typeface="Arial"/>
            </a:endParaRPr>
          </a:p>
          <a:p>
            <a:pPr lvl="0">
              <a:lnSpc>
                <a:spcPts val="1600"/>
              </a:lnSpc>
              <a:spcBef>
                <a:spcPts val="1200"/>
              </a:spcBef>
            </a:pPr>
            <a:r>
              <a:rPr lang="es-ES" sz="1400" dirty="0" smtClean="0">
                <a:solidFill>
                  <a:srgbClr val="0A556E"/>
                </a:solidFill>
                <a:latin typeface="Arial"/>
                <a:cs typeface="Arial"/>
              </a:rPr>
              <a:t>•</a:t>
            </a:r>
            <a:r>
              <a:rPr lang="es-ES" sz="1100" dirty="0" smtClean="0">
                <a:solidFill>
                  <a:srgbClr val="0A556E"/>
                </a:solidFill>
                <a:latin typeface="Arial"/>
                <a:cs typeface="Arial"/>
              </a:rPr>
              <a:t> </a:t>
            </a:r>
            <a:r>
              <a:rPr lang="es-ES" sz="1100" dirty="0" smtClean="0">
                <a:latin typeface="Arial"/>
                <a:cs typeface="Arial"/>
              </a:rPr>
              <a:t>Administrativos.</a:t>
            </a:r>
            <a:endParaRPr lang="es-ES_tradnl" sz="1100" dirty="0">
              <a:latin typeface="Arial"/>
              <a:cs typeface="Arial"/>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210" y="2972368"/>
            <a:ext cx="6298350" cy="3641590"/>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3428982082"/>
              </p:ext>
            </p:extLst>
          </p:nvPr>
        </p:nvGraphicFramePr>
        <p:xfrm>
          <a:off x="5484538" y="1995728"/>
          <a:ext cx="2637436" cy="1096068"/>
        </p:xfrm>
        <a:graphic>
          <a:graphicData uri="http://schemas.openxmlformats.org/drawingml/2006/table">
            <a:tbl>
              <a:tblPr>
                <a:tableStyleId>{2D5ABB26-0587-4C30-8999-92F81FD0307C}</a:tableStyleId>
              </a:tblPr>
              <a:tblGrid>
                <a:gridCol w="1359460"/>
                <a:gridCol w="1277976"/>
              </a:tblGrid>
              <a:tr h="274017">
                <a:tc>
                  <a:txBody>
                    <a:bodyPr/>
                    <a:lstStyle/>
                    <a:p>
                      <a:r>
                        <a:rPr lang="es-ES" sz="1100" kern="1200" dirty="0" smtClean="0">
                          <a:ln>
                            <a:noFill/>
                          </a:ln>
                          <a:effectLst/>
                        </a:rPr>
                        <a:t>Técnicos</a:t>
                      </a:r>
                      <a:endParaRPr lang="es-ES" sz="1100" dirty="0">
                        <a:ln>
                          <a:noFill/>
                        </a:ln>
                        <a:solidFill>
                          <a:schemeClr val="tx1">
                            <a:lumMod val="75000"/>
                            <a:lumOff val="25000"/>
                          </a:schemeClr>
                        </a:solidFill>
                        <a:latin typeface="Arial"/>
                        <a:cs typeface="Arial"/>
                      </a:endParaRPr>
                    </a:p>
                  </a:txBody>
                  <a:tcPr marL="0" marR="0" marT="0" marB="0" anchor="ctr">
                    <a:lnL>
                      <a:noFill/>
                    </a:lnL>
                    <a:lnR w="12700" cap="flat" cmpd="sng" algn="ctr">
                      <a:noFill/>
                      <a:prstDash val="solid"/>
                      <a:round/>
                      <a:headEnd type="none" w="med" len="med"/>
                      <a:tailEnd type="none" w="med" len="med"/>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s-ES" sz="1100" kern="1200" dirty="0" smtClean="0">
                          <a:ln>
                            <a:noFill/>
                          </a:ln>
                          <a:effectLst/>
                        </a:rPr>
                        <a:t>61%</a:t>
                      </a:r>
                      <a:endParaRPr lang="es-ES_tradnl" sz="1100" b="1" kern="1200" dirty="0" smtClean="0">
                        <a:ln>
                          <a:noFill/>
                        </a:ln>
                        <a:solidFill>
                          <a:schemeClr val="tx1">
                            <a:lumMod val="75000"/>
                            <a:lumOff val="25000"/>
                          </a:schemeClr>
                        </a:solidFill>
                        <a:effectLst/>
                        <a:latin typeface="Arial"/>
                        <a:ea typeface="+mn-ea"/>
                        <a:cs typeface="Arial"/>
                      </a:endParaRPr>
                    </a:p>
                  </a:txBody>
                  <a:tcPr marL="45669" marR="45669" marT="45669" marB="0" anchor="ctr">
                    <a:lnL w="12700" cap="flat" cmpd="sng" algn="ctr">
                      <a:noFill/>
                      <a:prstDash val="solid"/>
                      <a:round/>
                      <a:headEnd type="none" w="med" len="med"/>
                      <a:tailEnd type="none" w="med" len="med"/>
                    </a:lnL>
                    <a:lnR>
                      <a:noFill/>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tcPr>
                </a:tc>
              </a:tr>
              <a:tr h="274017">
                <a:tc>
                  <a:txBody>
                    <a:bodyPr/>
                    <a:lstStyle/>
                    <a:p>
                      <a:r>
                        <a:rPr lang="es-ES" sz="1100" dirty="0" smtClean="0">
                          <a:ln>
                            <a:noFill/>
                          </a:ln>
                          <a:solidFill>
                            <a:schemeClr val="tx1">
                              <a:lumMod val="75000"/>
                              <a:lumOff val="25000"/>
                            </a:schemeClr>
                          </a:solidFill>
                          <a:latin typeface="+mn-lt"/>
                          <a:cs typeface="Arial"/>
                        </a:rPr>
                        <a:t>Licenciados</a:t>
                      </a:r>
                      <a:endParaRPr lang="es-ES" sz="1100" dirty="0">
                        <a:ln>
                          <a:noFill/>
                        </a:ln>
                        <a:solidFill>
                          <a:schemeClr val="tx1">
                            <a:lumMod val="75000"/>
                            <a:lumOff val="25000"/>
                          </a:schemeClr>
                        </a:solidFill>
                        <a:latin typeface="+mn-lt"/>
                        <a:cs typeface="Arial"/>
                      </a:endParaRPr>
                    </a:p>
                  </a:txBody>
                  <a:tcPr marL="45669" marR="45669" marT="45669" marB="0" anchor="ctr">
                    <a:lnL>
                      <a:noFill/>
                    </a:lnL>
                    <a:lnR w="12700" cap="flat" cmpd="sng" algn="ctr">
                      <a:noFill/>
                      <a:prstDash val="solid"/>
                      <a:round/>
                      <a:headEnd type="none" w="med" len="med"/>
                      <a:tailEnd type="none" w="med" len="med"/>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s-ES" sz="1100" kern="1200" dirty="0" smtClean="0">
                          <a:ln>
                            <a:noFill/>
                          </a:ln>
                          <a:effectLst/>
                        </a:rPr>
                        <a:t>21%</a:t>
                      </a:r>
                      <a:endParaRPr lang="es-ES_tradnl" sz="1100" b="1" kern="1200" dirty="0" smtClean="0">
                        <a:ln>
                          <a:noFill/>
                        </a:ln>
                        <a:solidFill>
                          <a:schemeClr val="tx1">
                            <a:lumMod val="75000"/>
                            <a:lumOff val="25000"/>
                          </a:schemeClr>
                        </a:solidFill>
                        <a:effectLst/>
                        <a:latin typeface="Arial"/>
                        <a:ea typeface="+mn-ea"/>
                        <a:cs typeface="Arial"/>
                      </a:endParaRPr>
                    </a:p>
                  </a:txBody>
                  <a:tcPr marL="45669" marR="45669" marT="45669" marB="0" anchor="ctr">
                    <a:lnL w="12700" cap="flat" cmpd="sng" algn="ctr">
                      <a:noFill/>
                      <a:prstDash val="solid"/>
                      <a:round/>
                      <a:headEnd type="none" w="med" len="med"/>
                      <a:tailEnd type="none" w="med" len="med"/>
                    </a:lnL>
                    <a:lnR>
                      <a:noFill/>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74017">
                <a:tc>
                  <a:txBody>
                    <a:bodyPr/>
                    <a:lstStyle/>
                    <a:p>
                      <a:r>
                        <a:rPr lang="es-ES" sz="1100" kern="1200" dirty="0" smtClean="0">
                          <a:ln>
                            <a:noFill/>
                          </a:ln>
                          <a:effectLst/>
                        </a:rPr>
                        <a:t>Comerciales</a:t>
                      </a:r>
                      <a:endParaRPr lang="es-ES" sz="1100" dirty="0">
                        <a:ln>
                          <a:noFill/>
                        </a:ln>
                        <a:solidFill>
                          <a:schemeClr val="tx1">
                            <a:lumMod val="75000"/>
                            <a:lumOff val="25000"/>
                          </a:schemeClr>
                        </a:solidFill>
                        <a:latin typeface="Arial"/>
                        <a:cs typeface="Arial"/>
                      </a:endParaRPr>
                    </a:p>
                  </a:txBody>
                  <a:tcPr marL="45669" marR="45669" marT="45669" marB="0" anchor="ctr">
                    <a:lnL>
                      <a:noFill/>
                    </a:lnL>
                    <a:lnR w="12700" cap="flat" cmpd="sng" algn="ctr">
                      <a:noFill/>
                      <a:prstDash val="solid"/>
                      <a:round/>
                      <a:headEnd type="none" w="med" len="med"/>
                      <a:tailEnd type="none" w="med" len="med"/>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s-ES" sz="1100" kern="1200" dirty="0" smtClean="0">
                          <a:ln>
                            <a:noFill/>
                          </a:ln>
                          <a:effectLst/>
                        </a:rPr>
                        <a:t>14%</a:t>
                      </a:r>
                      <a:endParaRPr lang="es-ES_tradnl" sz="1100" b="1" kern="1200" dirty="0" smtClean="0">
                        <a:ln>
                          <a:noFill/>
                        </a:ln>
                        <a:solidFill>
                          <a:schemeClr val="tx1">
                            <a:lumMod val="75000"/>
                            <a:lumOff val="25000"/>
                          </a:schemeClr>
                        </a:solidFill>
                        <a:effectLst/>
                        <a:latin typeface="Arial"/>
                        <a:ea typeface="+mn-ea"/>
                        <a:cs typeface="Arial"/>
                      </a:endParaRPr>
                    </a:p>
                  </a:txBody>
                  <a:tcPr marL="45669" marR="45669" marT="45669" marB="0" anchor="ctr">
                    <a:lnL w="12700" cap="flat" cmpd="sng" algn="ctr">
                      <a:noFill/>
                      <a:prstDash val="solid"/>
                      <a:round/>
                      <a:headEnd type="none" w="med" len="med"/>
                      <a:tailEnd type="none" w="med" len="med"/>
                    </a:lnL>
                    <a:lnR>
                      <a:noFill/>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tcPr>
                </a:tc>
              </a:tr>
              <a:tr h="274017">
                <a:tc>
                  <a:txBody>
                    <a:bodyPr/>
                    <a:lstStyle/>
                    <a:p>
                      <a:r>
                        <a:rPr lang="es-ES" sz="1100" kern="1200" dirty="0" smtClean="0">
                          <a:ln>
                            <a:noFill/>
                          </a:ln>
                          <a:solidFill>
                            <a:schemeClr val="tx1"/>
                          </a:solidFill>
                          <a:effectLst/>
                          <a:latin typeface="+mn-lt"/>
                          <a:cs typeface="+mn-cs"/>
                        </a:rPr>
                        <a:t>Administrativos</a:t>
                      </a:r>
                      <a:endParaRPr lang="es-ES" sz="1100" dirty="0">
                        <a:ln>
                          <a:noFill/>
                        </a:ln>
                        <a:solidFill>
                          <a:schemeClr val="tx1">
                            <a:lumMod val="75000"/>
                            <a:lumOff val="25000"/>
                          </a:schemeClr>
                        </a:solidFill>
                        <a:latin typeface="+mn-lt"/>
                        <a:cs typeface="Arial"/>
                      </a:endParaRPr>
                    </a:p>
                  </a:txBody>
                  <a:tcPr marL="45669" marR="45669" marT="45669" marB="0" anchor="ctr">
                    <a:lnL>
                      <a:noFill/>
                    </a:lnL>
                    <a:lnR w="12700" cap="flat" cmpd="sng" algn="ctr">
                      <a:noFill/>
                      <a:prstDash val="solid"/>
                      <a:round/>
                      <a:headEnd type="none" w="med" len="med"/>
                      <a:tailEnd type="none" w="med" len="med"/>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s-ES" sz="1100" kern="1200" dirty="0" smtClean="0">
                          <a:ln>
                            <a:noFill/>
                          </a:ln>
                          <a:effectLst/>
                        </a:rPr>
                        <a:t>4%</a:t>
                      </a:r>
                      <a:endParaRPr lang="es-ES_tradnl" sz="1100" b="1" kern="1200" dirty="0" smtClean="0">
                        <a:ln>
                          <a:noFill/>
                        </a:ln>
                        <a:solidFill>
                          <a:schemeClr val="tx1">
                            <a:lumMod val="75000"/>
                            <a:lumOff val="25000"/>
                          </a:schemeClr>
                        </a:solidFill>
                        <a:effectLst/>
                        <a:latin typeface="Arial"/>
                        <a:ea typeface="+mn-ea"/>
                        <a:cs typeface="Arial"/>
                      </a:endParaRPr>
                    </a:p>
                  </a:txBody>
                  <a:tcPr marL="45669" marR="45669" marT="45669" marB="0" anchor="ctr">
                    <a:lnL w="12700" cap="flat" cmpd="sng" algn="ctr">
                      <a:noFill/>
                      <a:prstDash val="solid"/>
                      <a:round/>
                      <a:headEnd type="none" w="med" len="med"/>
                      <a:tailEnd type="none" w="med" len="med"/>
                    </a:lnL>
                    <a:lnR>
                      <a:noFill/>
                    </a:lnR>
                    <a:lnT w="12700" cap="flat" cmpd="sng" algn="ctr">
                      <a:solidFill>
                        <a:srgbClr val="0A556E"/>
                      </a:solidFill>
                      <a:prstDash val="solid"/>
                      <a:round/>
                      <a:headEnd type="none" w="med" len="med"/>
                      <a:tailEnd type="none" w="med" len="med"/>
                    </a:lnT>
                    <a:lnB w="12700" cap="flat" cmpd="sng" algn="ctr">
                      <a:solidFill>
                        <a:srgbClr val="0A556E"/>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bl>
          </a:graphicData>
        </a:graphic>
      </p:graphicFrame>
    </p:spTree>
    <p:extLst>
      <p:ext uri="{BB962C8B-B14F-4D97-AF65-F5344CB8AC3E}">
        <p14:creationId xmlns:p14="http://schemas.microsoft.com/office/powerpoint/2010/main" val="24598846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ángulo 60"/>
          <p:cNvSpPr/>
          <p:nvPr/>
        </p:nvSpPr>
        <p:spPr>
          <a:xfrm>
            <a:off x="0" y="2246201"/>
            <a:ext cx="9144000" cy="4286599"/>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967967" y="413269"/>
            <a:ext cx="2780441" cy="369332"/>
          </a:xfrm>
          <a:prstGeom prst="rect">
            <a:avLst/>
          </a:prstGeom>
          <a:noFill/>
        </p:spPr>
        <p:txBody>
          <a:bodyPr wrap="square" rtlCol="0">
            <a:spAutoFit/>
          </a:bodyPr>
          <a:lstStyle/>
          <a:p>
            <a:pPr algn="r"/>
            <a:r>
              <a:rPr lang="es-ES" dirty="0" smtClean="0">
                <a:solidFill>
                  <a:schemeClr val="bg1"/>
                </a:solidFill>
                <a:latin typeface="Arial"/>
                <a:cs typeface="Arial"/>
              </a:rPr>
              <a:t>Gestión de los proyectos</a:t>
            </a:r>
            <a:endParaRPr lang="es-ES" dirty="0">
              <a:solidFill>
                <a:schemeClr val="bg1"/>
              </a:solidFill>
            </a:endParaRPr>
          </a:p>
        </p:txBody>
      </p:sp>
      <p:sp>
        <p:nvSpPr>
          <p:cNvPr id="13" name="CuadroTexto 12"/>
          <p:cNvSpPr txBox="1"/>
          <p:nvPr/>
        </p:nvSpPr>
        <p:spPr>
          <a:xfrm>
            <a:off x="1086325" y="1633234"/>
            <a:ext cx="7293279" cy="409086"/>
          </a:xfrm>
          <a:prstGeom prst="rect">
            <a:avLst/>
          </a:prstGeom>
          <a:noFill/>
        </p:spPr>
        <p:txBody>
          <a:bodyPr wrap="square" lIns="0" tIns="0" rIns="0" bIns="0" rtlCol="0">
            <a:spAutoFit/>
          </a:bodyPr>
          <a:lstStyle/>
          <a:p>
            <a:pPr>
              <a:lnSpc>
                <a:spcPts val="1600"/>
              </a:lnSpc>
            </a:pPr>
            <a:r>
              <a:rPr lang="es-ES" sz="1100" dirty="0" smtClean="0">
                <a:latin typeface="Arial"/>
                <a:cs typeface="Arial"/>
              </a:rPr>
              <a:t>De </a:t>
            </a:r>
            <a:r>
              <a:rPr lang="es-ES" sz="1100" dirty="0">
                <a:latin typeface="Arial"/>
                <a:cs typeface="Arial"/>
              </a:rPr>
              <a:t>cara a poder prestar el servicio de la forma más efectiva posible, se describe a continuación la estructura </a:t>
            </a:r>
            <a:r>
              <a:rPr lang="es-ES" sz="1100" dirty="0" smtClean="0">
                <a:latin typeface="Arial"/>
                <a:cs typeface="Arial"/>
              </a:rPr>
              <a:t>que SITER </a:t>
            </a:r>
            <a:r>
              <a:rPr lang="es-ES" sz="1100" dirty="0" smtClean="0"/>
              <a:t>propone </a:t>
            </a:r>
            <a:r>
              <a:rPr lang="es-ES" sz="1100" dirty="0"/>
              <a:t>para la gestión de proyectos, para una mejor interlocución con el cliente:</a:t>
            </a:r>
            <a:endParaRPr lang="es-ES_tradnl" sz="1100" dirty="0"/>
          </a:p>
        </p:txBody>
      </p:sp>
      <p:sp>
        <p:nvSpPr>
          <p:cNvPr id="22" name="CuadroTexto 21"/>
          <p:cNvSpPr txBox="1"/>
          <p:nvPr/>
        </p:nvSpPr>
        <p:spPr>
          <a:xfrm>
            <a:off x="4706878" y="3908259"/>
            <a:ext cx="145646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Responsable</a:t>
            </a:r>
            <a:br>
              <a:rPr lang="es-ES" sz="1100" dirty="0" smtClean="0">
                <a:solidFill>
                  <a:srgbClr val="0A556E"/>
                </a:solidFill>
                <a:latin typeface="Arial"/>
                <a:cs typeface="Arial"/>
              </a:rPr>
            </a:br>
            <a:r>
              <a:rPr lang="es-ES" sz="1100" dirty="0" err="1" smtClean="0">
                <a:solidFill>
                  <a:srgbClr val="0A556E"/>
                </a:solidFill>
                <a:latin typeface="Arial"/>
                <a:cs typeface="Arial"/>
              </a:rPr>
              <a:t>Site</a:t>
            </a:r>
            <a:r>
              <a:rPr lang="es-ES" sz="1100" dirty="0" smtClean="0">
                <a:solidFill>
                  <a:srgbClr val="0A556E"/>
                </a:solidFill>
                <a:latin typeface="Arial"/>
                <a:cs typeface="Arial"/>
              </a:rPr>
              <a:t> Management</a:t>
            </a:r>
            <a:endParaRPr lang="es-ES" sz="1100" dirty="0">
              <a:solidFill>
                <a:srgbClr val="0A556E"/>
              </a:solidFill>
              <a:latin typeface="Arial"/>
              <a:cs typeface="Arial"/>
            </a:endParaRPr>
          </a:p>
        </p:txBody>
      </p:sp>
      <p:sp>
        <p:nvSpPr>
          <p:cNvPr id="23" name="CuadroTexto 22"/>
          <p:cNvSpPr txBox="1"/>
          <p:nvPr/>
        </p:nvSpPr>
        <p:spPr>
          <a:xfrm>
            <a:off x="1678490" y="3908259"/>
            <a:ext cx="145646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Responsable Ingeniería</a:t>
            </a:r>
            <a:endParaRPr lang="es-ES" sz="1100" dirty="0">
              <a:solidFill>
                <a:srgbClr val="0A556E"/>
              </a:solidFill>
              <a:latin typeface="Arial"/>
              <a:cs typeface="Arial"/>
            </a:endParaRPr>
          </a:p>
        </p:txBody>
      </p:sp>
      <p:sp>
        <p:nvSpPr>
          <p:cNvPr id="30" name="CuadroTexto 29"/>
          <p:cNvSpPr txBox="1"/>
          <p:nvPr/>
        </p:nvSpPr>
        <p:spPr>
          <a:xfrm>
            <a:off x="1086325" y="4636464"/>
            <a:ext cx="1230477" cy="600164"/>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Coordinador Ingeniería de Infraestructuras</a:t>
            </a:r>
            <a:endParaRPr lang="es-ES" sz="1100" dirty="0">
              <a:solidFill>
                <a:srgbClr val="0A556E"/>
              </a:solidFill>
              <a:latin typeface="Arial"/>
              <a:cs typeface="Arial"/>
            </a:endParaRPr>
          </a:p>
        </p:txBody>
      </p:sp>
      <p:sp>
        <p:nvSpPr>
          <p:cNvPr id="32" name="CuadroTexto 31"/>
          <p:cNvSpPr txBox="1"/>
          <p:nvPr/>
        </p:nvSpPr>
        <p:spPr>
          <a:xfrm>
            <a:off x="2471745" y="4636464"/>
            <a:ext cx="1230477" cy="600164"/>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Coordinador Ingeniería</a:t>
            </a:r>
            <a:br>
              <a:rPr lang="es-ES" sz="1100" dirty="0" smtClean="0">
                <a:solidFill>
                  <a:srgbClr val="0A556E"/>
                </a:solidFill>
                <a:latin typeface="Arial"/>
                <a:cs typeface="Arial"/>
              </a:rPr>
            </a:br>
            <a:r>
              <a:rPr lang="es-ES" sz="1100" dirty="0" smtClean="0">
                <a:solidFill>
                  <a:srgbClr val="0A556E"/>
                </a:solidFill>
                <a:latin typeface="Arial"/>
                <a:cs typeface="Arial"/>
              </a:rPr>
              <a:t>de Radio</a:t>
            </a:r>
            <a:endParaRPr lang="es-ES" sz="1100" dirty="0">
              <a:solidFill>
                <a:srgbClr val="0A556E"/>
              </a:solidFill>
              <a:latin typeface="Arial"/>
              <a:cs typeface="Arial"/>
            </a:endParaRPr>
          </a:p>
        </p:txBody>
      </p:sp>
      <p:sp>
        <p:nvSpPr>
          <p:cNvPr id="33" name="CuadroTexto 32"/>
          <p:cNvSpPr txBox="1"/>
          <p:nvPr/>
        </p:nvSpPr>
        <p:spPr>
          <a:xfrm>
            <a:off x="4119796" y="4636464"/>
            <a:ext cx="1230477" cy="600164"/>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Gestor Proyecto Planta</a:t>
            </a:r>
            <a:br>
              <a:rPr lang="es-ES" sz="1100" dirty="0" smtClean="0">
                <a:solidFill>
                  <a:srgbClr val="0A556E"/>
                </a:solidFill>
                <a:latin typeface="Arial"/>
                <a:cs typeface="Arial"/>
              </a:rPr>
            </a:br>
            <a:r>
              <a:rPr lang="es-ES" sz="1100" dirty="0" smtClean="0">
                <a:solidFill>
                  <a:srgbClr val="0A556E"/>
                </a:solidFill>
                <a:latin typeface="Arial"/>
                <a:cs typeface="Arial"/>
              </a:rPr>
              <a:t>Móvil</a:t>
            </a:r>
            <a:endParaRPr lang="es-ES" sz="1100" dirty="0">
              <a:solidFill>
                <a:srgbClr val="0A556E"/>
              </a:solidFill>
              <a:latin typeface="Arial"/>
              <a:cs typeface="Arial"/>
            </a:endParaRPr>
          </a:p>
        </p:txBody>
      </p:sp>
      <p:sp>
        <p:nvSpPr>
          <p:cNvPr id="34" name="CuadroTexto 33"/>
          <p:cNvSpPr txBox="1"/>
          <p:nvPr/>
        </p:nvSpPr>
        <p:spPr>
          <a:xfrm>
            <a:off x="5497450" y="4636464"/>
            <a:ext cx="1230477" cy="600164"/>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Gestor</a:t>
            </a:r>
            <a:br>
              <a:rPr lang="es-ES" sz="1100" dirty="0" smtClean="0">
                <a:solidFill>
                  <a:srgbClr val="0A556E"/>
                </a:solidFill>
                <a:latin typeface="Arial"/>
                <a:cs typeface="Arial"/>
              </a:rPr>
            </a:br>
            <a:r>
              <a:rPr lang="es-ES" sz="1100" dirty="0" smtClean="0">
                <a:solidFill>
                  <a:srgbClr val="0A556E"/>
                </a:solidFill>
                <a:latin typeface="Arial"/>
                <a:cs typeface="Arial"/>
              </a:rPr>
              <a:t>Proyecto</a:t>
            </a:r>
            <a:br>
              <a:rPr lang="es-ES" sz="1100" dirty="0" smtClean="0">
                <a:solidFill>
                  <a:srgbClr val="0A556E"/>
                </a:solidFill>
                <a:latin typeface="Arial"/>
                <a:cs typeface="Arial"/>
              </a:rPr>
            </a:br>
            <a:r>
              <a:rPr lang="es-ES" sz="1100" dirty="0" smtClean="0">
                <a:solidFill>
                  <a:srgbClr val="0A556E"/>
                </a:solidFill>
                <a:latin typeface="Arial"/>
                <a:cs typeface="Arial"/>
              </a:rPr>
              <a:t>FTTH</a:t>
            </a:r>
            <a:endParaRPr lang="es-ES" sz="1100" dirty="0">
              <a:solidFill>
                <a:srgbClr val="0A556E"/>
              </a:solidFill>
              <a:latin typeface="Arial"/>
              <a:cs typeface="Arial"/>
            </a:endParaRPr>
          </a:p>
        </p:txBody>
      </p:sp>
      <p:sp>
        <p:nvSpPr>
          <p:cNvPr id="36" name="CuadroTexto 35"/>
          <p:cNvSpPr txBox="1"/>
          <p:nvPr/>
        </p:nvSpPr>
        <p:spPr>
          <a:xfrm>
            <a:off x="7149127" y="4636464"/>
            <a:ext cx="1230477" cy="600164"/>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Coordinador</a:t>
            </a:r>
            <a:br>
              <a:rPr lang="es-ES" sz="1100" dirty="0" smtClean="0">
                <a:solidFill>
                  <a:srgbClr val="0A556E"/>
                </a:solidFill>
                <a:latin typeface="Arial"/>
                <a:cs typeface="Arial"/>
              </a:rPr>
            </a:br>
            <a:r>
              <a:rPr lang="es-ES" sz="1100" dirty="0" smtClean="0">
                <a:solidFill>
                  <a:srgbClr val="0A556E"/>
                </a:solidFill>
                <a:latin typeface="Arial"/>
                <a:cs typeface="Arial"/>
              </a:rPr>
              <a:t>Ingeniería de</a:t>
            </a:r>
            <a:br>
              <a:rPr lang="es-ES" sz="1100" dirty="0" smtClean="0">
                <a:solidFill>
                  <a:srgbClr val="0A556E"/>
                </a:solidFill>
                <a:latin typeface="Arial"/>
                <a:cs typeface="Arial"/>
              </a:rPr>
            </a:br>
            <a:r>
              <a:rPr lang="es-ES" sz="1100" dirty="0" smtClean="0">
                <a:solidFill>
                  <a:srgbClr val="0A556E"/>
                </a:solidFill>
                <a:latin typeface="Arial"/>
                <a:cs typeface="Arial"/>
              </a:rPr>
              <a:t>Diseño FTTH</a:t>
            </a:r>
            <a:endParaRPr lang="es-ES" sz="1100" dirty="0">
              <a:solidFill>
                <a:srgbClr val="0A556E"/>
              </a:solidFill>
              <a:latin typeface="Arial"/>
              <a:cs typeface="Arial"/>
            </a:endParaRPr>
          </a:p>
        </p:txBody>
      </p:sp>
      <p:cxnSp>
        <p:nvCxnSpPr>
          <p:cNvPr id="9" name="Conector angular 8"/>
          <p:cNvCxnSpPr>
            <a:stCxn id="25" idx="2"/>
            <a:endCxn id="21" idx="0"/>
          </p:cNvCxnSpPr>
          <p:nvPr/>
        </p:nvCxnSpPr>
        <p:spPr>
          <a:xfrm rot="16200000" flipH="1">
            <a:off x="6060132" y="2197602"/>
            <a:ext cx="1085636" cy="2335677"/>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9" name="Conector angular 38"/>
          <p:cNvCxnSpPr>
            <a:stCxn id="25" idx="2"/>
            <a:endCxn id="23" idx="0"/>
          </p:cNvCxnSpPr>
          <p:nvPr/>
        </p:nvCxnSpPr>
        <p:spPr>
          <a:xfrm rot="5400000">
            <a:off x="3378100" y="1851247"/>
            <a:ext cx="1085636" cy="3028388"/>
          </a:xfrm>
          <a:prstGeom prst="bentConnector3">
            <a:avLst/>
          </a:prstGeom>
          <a:ln w="19050">
            <a:solidFill>
              <a:srgbClr val="0A556E"/>
            </a:solidFill>
            <a:headEnd type="none"/>
            <a:tailEnd type="stealth" w="med" len="lg"/>
          </a:ln>
        </p:spPr>
        <p:style>
          <a:lnRef idx="2">
            <a:schemeClr val="accent1"/>
          </a:lnRef>
          <a:fillRef idx="0">
            <a:schemeClr val="accent1"/>
          </a:fillRef>
          <a:effectRef idx="1">
            <a:schemeClr val="accent1"/>
          </a:effectRef>
          <a:fontRef idx="minor">
            <a:schemeClr val="tx1"/>
          </a:fontRef>
        </p:style>
      </p:cxnSp>
      <p:sp>
        <p:nvSpPr>
          <p:cNvPr id="37" name="CuadroTexto 36"/>
          <p:cNvSpPr txBox="1"/>
          <p:nvPr/>
        </p:nvSpPr>
        <p:spPr>
          <a:xfrm>
            <a:off x="1012424" y="5639965"/>
            <a:ext cx="74866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Personal cualificado</a:t>
            </a:r>
            <a:br>
              <a:rPr lang="es-ES" sz="1100" dirty="0" smtClean="0">
                <a:solidFill>
                  <a:srgbClr val="0A556E"/>
                </a:solidFill>
                <a:latin typeface="Arial"/>
                <a:cs typeface="Arial"/>
              </a:rPr>
            </a:br>
            <a:r>
              <a:rPr lang="es-ES" sz="1100" dirty="0" smtClean="0">
                <a:solidFill>
                  <a:srgbClr val="0A556E"/>
                </a:solidFill>
                <a:latin typeface="Arial"/>
                <a:cs typeface="Arial"/>
              </a:rPr>
              <a:t>dependiendo del Proyecto</a:t>
            </a:r>
            <a:endParaRPr lang="es-ES" sz="1100" dirty="0">
              <a:solidFill>
                <a:srgbClr val="0A556E"/>
              </a:solidFill>
              <a:latin typeface="Arial"/>
              <a:cs typeface="Arial"/>
            </a:endParaRPr>
          </a:p>
        </p:txBody>
      </p:sp>
      <p:sp>
        <p:nvSpPr>
          <p:cNvPr id="24" name="CuadroTexto 23"/>
          <p:cNvSpPr txBox="1"/>
          <p:nvPr/>
        </p:nvSpPr>
        <p:spPr>
          <a:xfrm>
            <a:off x="4706878" y="3188936"/>
            <a:ext cx="1456468"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Gestor de Proyecto</a:t>
            </a:r>
            <a:endParaRPr lang="es-ES" sz="1100" dirty="0">
              <a:solidFill>
                <a:schemeClr val="bg1"/>
              </a:solidFill>
              <a:latin typeface="Arial"/>
              <a:cs typeface="Arial"/>
            </a:endParaRPr>
          </a:p>
        </p:txBody>
      </p:sp>
      <p:sp>
        <p:nvSpPr>
          <p:cNvPr id="25" name="CuadroTexto 24"/>
          <p:cNvSpPr txBox="1"/>
          <p:nvPr/>
        </p:nvSpPr>
        <p:spPr>
          <a:xfrm>
            <a:off x="4706878" y="2561013"/>
            <a:ext cx="1456468"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Cliente final</a:t>
            </a:r>
            <a:endParaRPr lang="es-ES" sz="1100" dirty="0">
              <a:solidFill>
                <a:schemeClr val="bg1"/>
              </a:solidFill>
              <a:latin typeface="Arial"/>
              <a:cs typeface="Arial"/>
            </a:endParaRPr>
          </a:p>
        </p:txBody>
      </p:sp>
      <p:cxnSp>
        <p:nvCxnSpPr>
          <p:cNvPr id="41" name="Conector recto de flecha 40"/>
          <p:cNvCxnSpPr>
            <a:stCxn id="24" idx="2"/>
            <a:endCxn id="22" idx="0"/>
          </p:cNvCxnSpPr>
          <p:nvPr/>
        </p:nvCxnSpPr>
        <p:spPr>
          <a:xfrm>
            <a:off x="5435112" y="3450546"/>
            <a:ext cx="0" cy="457713"/>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3" name="Conector angular 42"/>
          <p:cNvCxnSpPr>
            <a:stCxn id="23" idx="2"/>
            <a:endCxn id="30" idx="0"/>
          </p:cNvCxnSpPr>
          <p:nvPr/>
        </p:nvCxnSpPr>
        <p:spPr>
          <a:xfrm rot="5400000">
            <a:off x="1905485" y="4135225"/>
            <a:ext cx="297318" cy="705160"/>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5" name="Conector angular 44"/>
          <p:cNvCxnSpPr>
            <a:stCxn id="23" idx="2"/>
            <a:endCxn id="32" idx="0"/>
          </p:cNvCxnSpPr>
          <p:nvPr/>
        </p:nvCxnSpPr>
        <p:spPr>
          <a:xfrm rot="16200000" flipH="1">
            <a:off x="2598195" y="4147675"/>
            <a:ext cx="297318" cy="680260"/>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7" name="Conector angular 46"/>
          <p:cNvCxnSpPr>
            <a:stCxn id="22" idx="2"/>
            <a:endCxn id="33" idx="0"/>
          </p:cNvCxnSpPr>
          <p:nvPr/>
        </p:nvCxnSpPr>
        <p:spPr>
          <a:xfrm rot="5400000">
            <a:off x="4936415" y="4137767"/>
            <a:ext cx="297318" cy="700077"/>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9" name="Conector angular 48"/>
          <p:cNvCxnSpPr>
            <a:stCxn id="22" idx="2"/>
            <a:endCxn id="34" idx="0"/>
          </p:cNvCxnSpPr>
          <p:nvPr/>
        </p:nvCxnSpPr>
        <p:spPr>
          <a:xfrm rot="16200000" flipH="1">
            <a:off x="5625241" y="4149016"/>
            <a:ext cx="297318" cy="677577"/>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5" name="Conector recto de flecha 54"/>
          <p:cNvCxnSpPr>
            <a:stCxn id="30" idx="2"/>
          </p:cNvCxnSpPr>
          <p:nvPr/>
        </p:nvCxnSpPr>
        <p:spPr>
          <a:xfrm>
            <a:off x="1701564" y="5236628"/>
            <a:ext cx="0" cy="40333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6" name="Conector recto de flecha 55"/>
          <p:cNvCxnSpPr/>
          <p:nvPr/>
        </p:nvCxnSpPr>
        <p:spPr>
          <a:xfrm>
            <a:off x="3086984" y="5236628"/>
            <a:ext cx="0" cy="40333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7" name="Conector recto de flecha 56"/>
          <p:cNvCxnSpPr/>
          <p:nvPr/>
        </p:nvCxnSpPr>
        <p:spPr>
          <a:xfrm>
            <a:off x="4735035" y="5236628"/>
            <a:ext cx="0" cy="40333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8" name="Conector recto de flecha 57"/>
          <p:cNvCxnSpPr/>
          <p:nvPr/>
        </p:nvCxnSpPr>
        <p:spPr>
          <a:xfrm>
            <a:off x="6173740" y="5236628"/>
            <a:ext cx="0" cy="40333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9" name="Conector recto de flecha 58"/>
          <p:cNvCxnSpPr/>
          <p:nvPr/>
        </p:nvCxnSpPr>
        <p:spPr>
          <a:xfrm>
            <a:off x="7756997" y="5236628"/>
            <a:ext cx="0" cy="40333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60" name="Conector recto de flecha 59"/>
          <p:cNvCxnSpPr/>
          <p:nvPr/>
        </p:nvCxnSpPr>
        <p:spPr>
          <a:xfrm>
            <a:off x="7756997" y="4233127"/>
            <a:ext cx="0" cy="403337"/>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a:off x="7042555" y="3908259"/>
            <a:ext cx="145646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Responsable de Proyecto FTTX</a:t>
            </a:r>
            <a:endParaRPr lang="es-ES" sz="1100" dirty="0">
              <a:solidFill>
                <a:srgbClr val="0A556E"/>
              </a:solidFill>
              <a:latin typeface="Arial"/>
              <a:cs typeface="Arial"/>
            </a:endParaRPr>
          </a:p>
        </p:txBody>
      </p:sp>
    </p:spTree>
    <p:extLst>
      <p:ext uri="{BB962C8B-B14F-4D97-AF65-F5344CB8AC3E}">
        <p14:creationId xmlns:p14="http://schemas.microsoft.com/office/powerpoint/2010/main" val="22894763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351" r="44751"/>
          <a:stretch/>
        </p:blipFill>
        <p:spPr>
          <a:xfrm flipH="1">
            <a:off x="4751308" y="735768"/>
            <a:ext cx="4428692" cy="5810426"/>
          </a:xfrm>
          <a:prstGeom prst="rect">
            <a:avLst/>
          </a:prstGeom>
        </p:spPr>
      </p:pic>
      <p:pic>
        <p:nvPicPr>
          <p:cNvPr id="5" name="Imagen 4" descr="logoSi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617739" y="413269"/>
            <a:ext cx="3130669" cy="369332"/>
          </a:xfrm>
          <a:prstGeom prst="rect">
            <a:avLst/>
          </a:prstGeom>
          <a:noFill/>
        </p:spPr>
        <p:txBody>
          <a:bodyPr wrap="square" rtlCol="0">
            <a:spAutoFit/>
          </a:bodyPr>
          <a:lstStyle/>
          <a:p>
            <a:pPr algn="r"/>
            <a:r>
              <a:rPr lang="es-ES" dirty="0" err="1" smtClean="0">
                <a:solidFill>
                  <a:schemeClr val="bg1"/>
                </a:solidFill>
                <a:latin typeface="Arial"/>
                <a:cs typeface="Arial"/>
              </a:rPr>
              <a:t>Site</a:t>
            </a:r>
            <a:r>
              <a:rPr lang="es-ES" dirty="0" smtClean="0">
                <a:solidFill>
                  <a:schemeClr val="bg1"/>
                </a:solidFill>
                <a:latin typeface="Arial"/>
                <a:cs typeface="Arial"/>
              </a:rPr>
              <a:t> Management</a:t>
            </a:r>
            <a:endParaRPr lang="es-ES" dirty="0">
              <a:solidFill>
                <a:schemeClr val="bg1"/>
              </a:solidFill>
            </a:endParaRPr>
          </a:p>
        </p:txBody>
      </p:sp>
      <p:sp>
        <p:nvSpPr>
          <p:cNvPr id="14" name="CuadroTexto 13"/>
          <p:cNvSpPr txBox="1"/>
          <p:nvPr/>
        </p:nvSpPr>
        <p:spPr>
          <a:xfrm>
            <a:off x="628894" y="1386485"/>
            <a:ext cx="4122413" cy="404384"/>
          </a:xfrm>
          <a:prstGeom prst="rect">
            <a:avLst/>
          </a:prstGeom>
          <a:noFill/>
        </p:spPr>
        <p:txBody>
          <a:bodyPr wrap="square" lIns="0" tIns="0" rIns="0" bIns="0" rtlCol="0">
            <a:spAutoFit/>
          </a:bodyPr>
          <a:lstStyle/>
          <a:p>
            <a:pPr>
              <a:lnSpc>
                <a:spcPts val="1600"/>
              </a:lnSpc>
              <a:spcBef>
                <a:spcPts val="600"/>
              </a:spcBef>
            </a:pPr>
            <a:r>
              <a:rPr lang="es-ES" sz="1100" b="1" dirty="0" smtClean="0">
                <a:solidFill>
                  <a:srgbClr val="0A556E"/>
                </a:solidFill>
                <a:latin typeface="Arial"/>
                <a:cs typeface="Arial"/>
              </a:rPr>
              <a:t>GESTIÓN DE INTEGRAL DE EMPLAZAMIENTOS PARA INFRAESTRUCTURAS DE TELECOMUNICACIONES</a:t>
            </a:r>
            <a:r>
              <a:rPr lang="es-ES_tradnl" sz="1100" b="1" dirty="0" smtClean="0">
                <a:solidFill>
                  <a:srgbClr val="0A556E"/>
                </a:solidFill>
                <a:latin typeface="Arial"/>
                <a:cs typeface="Arial"/>
              </a:rPr>
              <a:t> </a:t>
            </a:r>
            <a:endParaRPr lang="es-ES_tradnl" sz="1100" b="1" dirty="0">
              <a:solidFill>
                <a:srgbClr val="0A556E"/>
              </a:solidFill>
              <a:latin typeface="Arial"/>
              <a:cs typeface="Arial"/>
            </a:endParaRPr>
          </a:p>
        </p:txBody>
      </p:sp>
      <p:sp>
        <p:nvSpPr>
          <p:cNvPr id="13" name="CuadroTexto 12"/>
          <p:cNvSpPr txBox="1"/>
          <p:nvPr/>
        </p:nvSpPr>
        <p:spPr>
          <a:xfrm>
            <a:off x="628895" y="1949385"/>
            <a:ext cx="3943105" cy="4379831"/>
          </a:xfrm>
          <a:prstGeom prst="rect">
            <a:avLst/>
          </a:prstGeom>
          <a:noFill/>
        </p:spPr>
        <p:txBody>
          <a:bodyPr wrap="square" lIns="0" tIns="0" rIns="0" bIns="0" rtlCol="0">
            <a:spAutoFit/>
          </a:bodyPr>
          <a:lstStyle/>
          <a:p>
            <a:pPr>
              <a:lnSpc>
                <a:spcPts val="1600"/>
              </a:lnSpc>
              <a:spcBef>
                <a:spcPts val="1200"/>
              </a:spcBef>
            </a:pPr>
            <a:r>
              <a:rPr lang="es-ES" sz="1100" dirty="0">
                <a:latin typeface="Arial"/>
              </a:rPr>
              <a:t>Engloba una serie de actividades fundamentales de cara a la consolidación y mantenimiento de una red basada en la optimización de los emplazamientos desde el punto de vista de la relación con las propiedades.</a:t>
            </a:r>
            <a:endParaRPr lang="es-ES_tradnl" sz="1100" dirty="0">
              <a:latin typeface="Arial"/>
            </a:endParaRPr>
          </a:p>
          <a:p>
            <a:pPr marL="271463" lvl="0" indent="-90488" defTabSz="271463">
              <a:lnSpc>
                <a:spcPts val="1600"/>
              </a:lnSpc>
              <a:spcBef>
                <a:spcPts val="1200"/>
              </a:spcBef>
              <a:tabLst>
                <a:tab pos="271463"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err="1">
                <a:latin typeface="Arial"/>
              </a:rPr>
              <a:t>Call</a:t>
            </a:r>
            <a:r>
              <a:rPr lang="es-ES" sz="1100" dirty="0">
                <a:latin typeface="Arial"/>
              </a:rPr>
              <a:t> Center para incidencias con propietarios.</a:t>
            </a:r>
            <a:endParaRPr lang="es-ES_tradnl" sz="1100" dirty="0">
              <a:latin typeface="Arial"/>
            </a:endParaRPr>
          </a:p>
          <a:p>
            <a:pPr marL="271463" lvl="0" indent="-90488" defTabSz="271463">
              <a:lnSpc>
                <a:spcPts val="1600"/>
              </a:lnSpc>
              <a:spcBef>
                <a:spcPts val="1200"/>
              </a:spcBef>
              <a:tabLst>
                <a:tab pos="271463"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a:latin typeface="Arial"/>
              </a:rPr>
              <a:t>Gestión de incidencias con Propiedades y resolución en función de la naturaleza de las mismas:</a:t>
            </a:r>
            <a:endParaRPr lang="es-ES_tradnl" sz="1100" dirty="0">
              <a:latin typeface="Arial"/>
            </a:endParaRPr>
          </a:p>
          <a:p>
            <a:pPr marL="265113" defTabSz="271463">
              <a:lnSpc>
                <a:spcPts val="1600"/>
              </a:lnSpc>
              <a:spcBef>
                <a:spcPts val="600"/>
              </a:spcBef>
            </a:pPr>
            <a:r>
              <a:rPr lang="es-ES" sz="1100" dirty="0">
                <a:latin typeface="Arial"/>
                <a:cs typeface="Arial"/>
              </a:rPr>
              <a:t>–</a:t>
            </a:r>
            <a:r>
              <a:rPr lang="es-ES" sz="1000" dirty="0">
                <a:solidFill>
                  <a:srgbClr val="0A556E"/>
                </a:solidFill>
                <a:latin typeface="Arial"/>
                <a:cs typeface="Arial"/>
              </a:rPr>
              <a:t> </a:t>
            </a:r>
            <a:r>
              <a:rPr lang="es-ES" sz="1100" dirty="0">
                <a:latin typeface="Arial"/>
              </a:rPr>
              <a:t>Contractuales.</a:t>
            </a:r>
            <a:endParaRPr lang="es-ES_tradnl" sz="1100" dirty="0">
              <a:latin typeface="Arial"/>
            </a:endParaRPr>
          </a:p>
          <a:p>
            <a:pPr marL="265113" defTabSz="271463">
              <a:lnSpc>
                <a:spcPts val="1600"/>
              </a:lnSpc>
              <a:spcBef>
                <a:spcPts val="600"/>
              </a:spcBef>
            </a:pPr>
            <a:r>
              <a:rPr lang="es-ES" sz="1000" dirty="0">
                <a:latin typeface="Arial"/>
                <a:cs typeface="Arial"/>
              </a:rPr>
              <a:t>– </a:t>
            </a:r>
            <a:r>
              <a:rPr lang="es-ES" sz="1100" dirty="0">
                <a:latin typeface="Arial"/>
              </a:rPr>
              <a:t>Administrativas.</a:t>
            </a:r>
            <a:endParaRPr lang="es-ES_tradnl" sz="1100" dirty="0">
              <a:latin typeface="Arial"/>
            </a:endParaRPr>
          </a:p>
          <a:p>
            <a:pPr marL="265113" defTabSz="271463">
              <a:lnSpc>
                <a:spcPts val="1600"/>
              </a:lnSpc>
              <a:spcBef>
                <a:spcPts val="600"/>
              </a:spcBef>
            </a:pPr>
            <a:r>
              <a:rPr lang="es-ES" sz="1000" dirty="0">
                <a:latin typeface="Arial"/>
                <a:cs typeface="Arial"/>
              </a:rPr>
              <a:t>– </a:t>
            </a:r>
            <a:r>
              <a:rPr lang="es-ES" sz="1100" dirty="0">
                <a:latin typeface="Arial"/>
              </a:rPr>
              <a:t>Económicas, etc.</a:t>
            </a:r>
            <a:endParaRPr lang="es-ES_tradnl" sz="1100" dirty="0">
              <a:latin typeface="Arial"/>
            </a:endParaRPr>
          </a:p>
          <a:p>
            <a:pPr marL="271463" lvl="0" indent="-90488" defTabSz="271463">
              <a:lnSpc>
                <a:spcPts val="1600"/>
              </a:lnSpc>
              <a:spcBef>
                <a:spcPts val="1200"/>
              </a:spcBef>
              <a:tabLst>
                <a:tab pos="271463"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a:latin typeface="Arial"/>
              </a:rPr>
              <a:t>Gestión de accesos.</a:t>
            </a:r>
          </a:p>
          <a:p>
            <a:pPr marL="271463" lvl="0" indent="-90488" defTabSz="271463">
              <a:lnSpc>
                <a:spcPts val="1600"/>
              </a:lnSpc>
              <a:spcBef>
                <a:spcPts val="1200"/>
              </a:spcBef>
              <a:tabLst>
                <a:tab pos="271463"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a:latin typeface="Arial"/>
              </a:rPr>
              <a:t>Contratación de emplazamientos.</a:t>
            </a:r>
            <a:endParaRPr lang="es-ES_tradnl" sz="1100" dirty="0">
              <a:latin typeface="Arial"/>
            </a:endParaRPr>
          </a:p>
          <a:p>
            <a:pPr marL="271463" lvl="0" indent="-90488" defTabSz="271463">
              <a:lnSpc>
                <a:spcPts val="1600"/>
              </a:lnSpc>
              <a:spcBef>
                <a:spcPts val="1200"/>
              </a:spcBef>
              <a:tabLst>
                <a:tab pos="271463"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a:latin typeface="Arial"/>
              </a:rPr>
              <a:t>Renegociación de contratos.</a:t>
            </a:r>
            <a:endParaRPr lang="es-ES_tradnl" sz="1100" dirty="0">
              <a:latin typeface="Arial"/>
            </a:endParaRPr>
          </a:p>
          <a:p>
            <a:pPr marL="271463" lvl="0" indent="-90488" defTabSz="271463">
              <a:lnSpc>
                <a:spcPts val="1600"/>
              </a:lnSpc>
              <a:spcBef>
                <a:spcPts val="1200"/>
              </a:spcBef>
              <a:tabLst>
                <a:tab pos="271463"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a:latin typeface="Arial"/>
              </a:rPr>
              <a:t>Comunicaciones a propietarios.</a:t>
            </a:r>
            <a:endParaRPr lang="es-ES_tradnl" sz="1100" dirty="0">
              <a:latin typeface="Arial"/>
            </a:endParaRPr>
          </a:p>
          <a:p>
            <a:pPr marL="271463" lvl="0" indent="-90488" defTabSz="271463">
              <a:lnSpc>
                <a:spcPts val="1600"/>
              </a:lnSpc>
              <a:spcBef>
                <a:spcPts val="1200"/>
              </a:spcBef>
              <a:tabLst>
                <a:tab pos="271463" algn="l"/>
              </a:tabLst>
            </a:pPr>
            <a:r>
              <a:rPr lang="es-ES" sz="1100" dirty="0">
                <a:solidFill>
                  <a:srgbClr val="0A556E"/>
                </a:solidFill>
                <a:latin typeface="Arial"/>
                <a:cs typeface="Arial"/>
              </a:rPr>
              <a:t>•</a:t>
            </a:r>
            <a:r>
              <a:rPr lang="es-ES" sz="1000" dirty="0">
                <a:solidFill>
                  <a:srgbClr val="0A556E"/>
                </a:solidFill>
                <a:latin typeface="Arial"/>
                <a:cs typeface="Arial"/>
              </a:rPr>
              <a:t>	</a:t>
            </a:r>
            <a:r>
              <a:rPr lang="es-ES" sz="1100" dirty="0">
                <a:latin typeface="Arial"/>
              </a:rPr>
              <a:t>Gestión documental en herramientas de cliente.</a:t>
            </a:r>
            <a:endParaRPr lang="es-ES_tradnl" sz="1100" dirty="0">
              <a:latin typeface="Arial"/>
            </a:endParaRPr>
          </a:p>
        </p:txBody>
      </p:sp>
    </p:spTree>
    <p:extLst>
      <p:ext uri="{BB962C8B-B14F-4D97-AF65-F5344CB8AC3E}">
        <p14:creationId xmlns:p14="http://schemas.microsoft.com/office/powerpoint/2010/main" val="9888923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ángulo 52"/>
          <p:cNvSpPr/>
          <p:nvPr/>
        </p:nvSpPr>
        <p:spPr>
          <a:xfrm>
            <a:off x="1" y="2845497"/>
            <a:ext cx="9144000" cy="3687303"/>
          </a:xfrm>
          <a:prstGeom prst="rect">
            <a:avLst/>
          </a:prstGeom>
          <a:solidFill>
            <a:srgbClr val="EEEEF2">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617739" y="413269"/>
            <a:ext cx="3130669" cy="369332"/>
          </a:xfrm>
          <a:prstGeom prst="rect">
            <a:avLst/>
          </a:prstGeom>
          <a:noFill/>
        </p:spPr>
        <p:txBody>
          <a:bodyPr wrap="square" rtlCol="0">
            <a:spAutoFit/>
          </a:bodyPr>
          <a:lstStyle/>
          <a:p>
            <a:pPr algn="r"/>
            <a:r>
              <a:rPr lang="es-ES" dirty="0" err="1">
                <a:solidFill>
                  <a:schemeClr val="bg1"/>
                </a:solidFill>
                <a:latin typeface="Arial"/>
                <a:cs typeface="Arial"/>
              </a:rPr>
              <a:t>Site</a:t>
            </a:r>
            <a:r>
              <a:rPr lang="es-ES" dirty="0">
                <a:solidFill>
                  <a:schemeClr val="bg1"/>
                </a:solidFill>
                <a:latin typeface="Arial"/>
                <a:cs typeface="Arial"/>
              </a:rPr>
              <a:t> Management</a:t>
            </a:r>
            <a:endParaRPr lang="es-ES" dirty="0">
              <a:solidFill>
                <a:schemeClr val="bg1"/>
              </a:solidFill>
            </a:endParaRPr>
          </a:p>
        </p:txBody>
      </p:sp>
      <p:grpSp>
        <p:nvGrpSpPr>
          <p:cNvPr id="2" name="Agrupar 1"/>
          <p:cNvGrpSpPr/>
          <p:nvPr/>
        </p:nvGrpSpPr>
        <p:grpSpPr>
          <a:xfrm>
            <a:off x="3382339" y="3196820"/>
            <a:ext cx="5290081" cy="3157073"/>
            <a:chOff x="2932521" y="3055535"/>
            <a:chExt cx="5356542" cy="3196736"/>
          </a:xfrm>
        </p:grpSpPr>
        <p:sp>
          <p:nvSpPr>
            <p:cNvPr id="63" name="CuadroTexto 62"/>
            <p:cNvSpPr txBox="1"/>
            <p:nvPr/>
          </p:nvSpPr>
          <p:spPr>
            <a:xfrm>
              <a:off x="4689520" y="3055535"/>
              <a:ext cx="1734963" cy="430885"/>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Responsable</a:t>
              </a:r>
              <a:br>
                <a:rPr lang="es-ES" sz="1100" dirty="0" smtClean="0">
                  <a:solidFill>
                    <a:schemeClr val="bg1"/>
                  </a:solidFill>
                  <a:latin typeface="Arial"/>
                  <a:cs typeface="Arial"/>
                </a:rPr>
              </a:br>
              <a:r>
                <a:rPr lang="es-ES" sz="1100" dirty="0" err="1" smtClean="0">
                  <a:solidFill>
                    <a:schemeClr val="bg1"/>
                  </a:solidFill>
                  <a:latin typeface="Arial"/>
                  <a:cs typeface="Arial"/>
                </a:rPr>
                <a:t>Site</a:t>
              </a:r>
              <a:r>
                <a:rPr lang="es-ES" sz="1100" dirty="0" smtClean="0">
                  <a:solidFill>
                    <a:schemeClr val="bg1"/>
                  </a:solidFill>
                  <a:latin typeface="Arial"/>
                  <a:cs typeface="Arial"/>
                </a:rPr>
                <a:t> Management</a:t>
              </a:r>
              <a:endParaRPr lang="es-ES" sz="1100" dirty="0">
                <a:solidFill>
                  <a:schemeClr val="bg1"/>
                </a:solidFill>
                <a:latin typeface="Arial"/>
                <a:cs typeface="Arial"/>
              </a:endParaRPr>
            </a:p>
          </p:txBody>
        </p:sp>
        <p:sp>
          <p:nvSpPr>
            <p:cNvPr id="80" name="CuadroTexto 79"/>
            <p:cNvSpPr txBox="1"/>
            <p:nvPr/>
          </p:nvSpPr>
          <p:spPr>
            <a:xfrm>
              <a:off x="5719983" y="4942799"/>
              <a:ext cx="104161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Gestor</a:t>
              </a:r>
              <a:br>
                <a:rPr lang="es-ES" sz="1100" dirty="0" smtClean="0">
                  <a:solidFill>
                    <a:srgbClr val="0A556E"/>
                  </a:solidFill>
                  <a:latin typeface="Arial"/>
                  <a:cs typeface="Arial"/>
                </a:rPr>
              </a:br>
              <a:r>
                <a:rPr lang="es-ES" sz="1100" dirty="0" smtClean="0">
                  <a:solidFill>
                    <a:srgbClr val="0A556E"/>
                  </a:solidFill>
                  <a:latin typeface="Arial"/>
                  <a:cs typeface="Arial"/>
                </a:rPr>
                <a:t>Propiedades</a:t>
              </a:r>
              <a:endParaRPr lang="es-ES" sz="1100" dirty="0">
                <a:solidFill>
                  <a:srgbClr val="0A556E"/>
                </a:solidFill>
                <a:latin typeface="Arial"/>
                <a:cs typeface="Arial"/>
              </a:endParaRPr>
            </a:p>
          </p:txBody>
        </p:sp>
        <p:cxnSp>
          <p:nvCxnSpPr>
            <p:cNvPr id="8" name="Conector angular 7"/>
            <p:cNvCxnSpPr>
              <a:stCxn id="63" idx="2"/>
              <a:endCxn id="106" idx="0"/>
            </p:cNvCxnSpPr>
            <p:nvPr/>
          </p:nvCxnSpPr>
          <p:spPr>
            <a:xfrm rot="5400000">
              <a:off x="4584324" y="3065467"/>
              <a:ext cx="551725" cy="1393632"/>
            </a:xfrm>
            <a:prstGeom prst="bentConnector3">
              <a:avLst>
                <a:gd name="adj1" fmla="val 50000"/>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4" name="Conector angular 13"/>
            <p:cNvCxnSpPr>
              <a:stCxn id="63" idx="2"/>
              <a:endCxn id="48" idx="0"/>
            </p:cNvCxnSpPr>
            <p:nvPr/>
          </p:nvCxnSpPr>
          <p:spPr>
            <a:xfrm rot="16200000" flipH="1">
              <a:off x="6009154" y="3034266"/>
              <a:ext cx="551725" cy="1456031"/>
            </a:xfrm>
            <a:prstGeom prst="bentConnector3">
              <a:avLst>
                <a:gd name="adj1" fmla="val 50000"/>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3" name="Conector angular 32"/>
            <p:cNvCxnSpPr>
              <a:stCxn id="48" idx="2"/>
              <a:endCxn id="80" idx="0"/>
            </p:cNvCxnSpPr>
            <p:nvPr/>
          </p:nvCxnSpPr>
          <p:spPr>
            <a:xfrm rot="5400000">
              <a:off x="6390029" y="4319795"/>
              <a:ext cx="473767" cy="772240"/>
            </a:xfrm>
            <a:prstGeom prst="bentConnector3">
              <a:avLst>
                <a:gd name="adj1" fmla="val 50000"/>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5" name="Conector angular 34"/>
            <p:cNvCxnSpPr>
              <a:stCxn id="48" idx="2"/>
              <a:endCxn id="58" idx="0"/>
            </p:cNvCxnSpPr>
            <p:nvPr/>
          </p:nvCxnSpPr>
          <p:spPr>
            <a:xfrm rot="16200000" flipH="1">
              <a:off x="7153760" y="4328303"/>
              <a:ext cx="473767" cy="755223"/>
            </a:xfrm>
            <a:prstGeom prst="bentConnector3">
              <a:avLst>
                <a:gd name="adj1" fmla="val 50000"/>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48" name="CuadroTexto 47"/>
            <p:cNvSpPr txBox="1"/>
            <p:nvPr/>
          </p:nvSpPr>
          <p:spPr>
            <a:xfrm>
              <a:off x="6365032" y="4038145"/>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Delegado</a:t>
              </a:r>
              <a:br>
                <a:rPr lang="es-ES" sz="1100" dirty="0" smtClean="0">
                  <a:solidFill>
                    <a:srgbClr val="0A556E"/>
                  </a:solidFill>
                  <a:latin typeface="Arial"/>
                  <a:cs typeface="Arial"/>
                </a:rPr>
              </a:br>
              <a:r>
                <a:rPr lang="es-ES" sz="1100" dirty="0" smtClean="0">
                  <a:solidFill>
                    <a:srgbClr val="0A556E"/>
                  </a:solidFill>
                  <a:latin typeface="Arial"/>
                  <a:cs typeface="Arial"/>
                </a:rPr>
                <a:t>Zona 2</a:t>
              </a:r>
              <a:endParaRPr lang="es-ES" sz="1100" dirty="0">
                <a:solidFill>
                  <a:srgbClr val="0A556E"/>
                </a:solidFill>
                <a:latin typeface="Arial"/>
                <a:cs typeface="Arial"/>
              </a:endParaRPr>
            </a:p>
          </p:txBody>
        </p:sp>
        <p:sp>
          <p:nvSpPr>
            <p:cNvPr id="55" name="CuadroTexto 54"/>
            <p:cNvSpPr txBox="1"/>
            <p:nvPr/>
          </p:nvSpPr>
          <p:spPr>
            <a:xfrm>
              <a:off x="5777200" y="5990409"/>
              <a:ext cx="564891"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56" name="CuadroTexto 55"/>
            <p:cNvSpPr txBox="1"/>
            <p:nvPr/>
          </p:nvSpPr>
          <p:spPr>
            <a:xfrm>
              <a:off x="6419724" y="5990409"/>
              <a:ext cx="564891"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58" name="CuadroTexto 57"/>
            <p:cNvSpPr txBox="1"/>
            <p:nvPr/>
          </p:nvSpPr>
          <p:spPr>
            <a:xfrm>
              <a:off x="7247445" y="4942799"/>
              <a:ext cx="104161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Gestor</a:t>
              </a:r>
              <a:br>
                <a:rPr lang="es-ES" sz="1100" dirty="0" smtClean="0">
                  <a:solidFill>
                    <a:srgbClr val="0A556E"/>
                  </a:solidFill>
                  <a:latin typeface="Arial"/>
                  <a:cs typeface="Arial"/>
                </a:rPr>
              </a:br>
              <a:r>
                <a:rPr lang="es-ES" sz="1100" dirty="0" smtClean="0">
                  <a:solidFill>
                    <a:srgbClr val="0A556E"/>
                  </a:solidFill>
                  <a:latin typeface="Arial"/>
                  <a:cs typeface="Arial"/>
                </a:rPr>
                <a:t>Propiedades</a:t>
              </a:r>
              <a:endParaRPr lang="es-ES" sz="1100" dirty="0">
                <a:solidFill>
                  <a:srgbClr val="0A556E"/>
                </a:solidFill>
                <a:latin typeface="Arial"/>
                <a:cs typeface="Arial"/>
              </a:endParaRPr>
            </a:p>
          </p:txBody>
        </p:sp>
        <p:sp>
          <p:nvSpPr>
            <p:cNvPr id="59" name="CuadroTexto 58"/>
            <p:cNvSpPr txBox="1"/>
            <p:nvPr/>
          </p:nvSpPr>
          <p:spPr>
            <a:xfrm>
              <a:off x="7070905" y="5990409"/>
              <a:ext cx="564891"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60" name="CuadroTexto 59"/>
            <p:cNvSpPr txBox="1"/>
            <p:nvPr/>
          </p:nvSpPr>
          <p:spPr>
            <a:xfrm>
              <a:off x="7724172" y="5990409"/>
              <a:ext cx="564891"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cxnSp>
          <p:nvCxnSpPr>
            <p:cNvPr id="61" name="Conector angular 60"/>
            <p:cNvCxnSpPr>
              <a:stCxn id="80" idx="2"/>
              <a:endCxn id="58" idx="2"/>
            </p:cNvCxnSpPr>
            <p:nvPr/>
          </p:nvCxnSpPr>
          <p:spPr>
            <a:xfrm rot="16200000" flipH="1">
              <a:off x="7004522" y="4609954"/>
              <a:ext cx="13744" cy="1527463"/>
            </a:xfrm>
            <a:prstGeom prst="bentConnector3">
              <a:avLst>
                <a:gd name="adj1" fmla="val 1800000"/>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66" name="Conector angular 65"/>
            <p:cNvCxnSpPr>
              <a:stCxn id="55" idx="0"/>
              <a:endCxn id="60" idx="0"/>
            </p:cNvCxnSpPr>
            <p:nvPr/>
          </p:nvCxnSpPr>
          <p:spPr>
            <a:xfrm rot="5400000" flipH="1" flipV="1">
              <a:off x="7033132" y="5016923"/>
              <a:ext cx="13744" cy="1946972"/>
            </a:xfrm>
            <a:prstGeom prst="bentConnector3">
              <a:avLst>
                <a:gd name="adj1" fmla="val 1800000"/>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70" name="Conector recto 69"/>
            <p:cNvCxnSpPr/>
            <p:nvPr/>
          </p:nvCxnSpPr>
          <p:spPr>
            <a:xfrm flipV="1">
              <a:off x="7026688" y="5609468"/>
              <a:ext cx="0" cy="148040"/>
            </a:xfrm>
            <a:prstGeom prst="line">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73" name="Conector recto de flecha 72"/>
            <p:cNvCxnSpPr>
              <a:endCxn id="56" idx="0"/>
            </p:cNvCxnSpPr>
            <p:nvPr/>
          </p:nvCxnSpPr>
          <p:spPr>
            <a:xfrm>
              <a:off x="6702170" y="5768784"/>
              <a:ext cx="0" cy="221624"/>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75" name="Conector recto de flecha 74"/>
            <p:cNvCxnSpPr>
              <a:endCxn id="59" idx="0"/>
            </p:cNvCxnSpPr>
            <p:nvPr/>
          </p:nvCxnSpPr>
          <p:spPr>
            <a:xfrm>
              <a:off x="7353351" y="5768785"/>
              <a:ext cx="0" cy="221623"/>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103" name="CuadroTexto 102"/>
            <p:cNvSpPr txBox="1"/>
            <p:nvPr/>
          </p:nvSpPr>
          <p:spPr>
            <a:xfrm>
              <a:off x="2939391" y="4942799"/>
              <a:ext cx="104161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Gestor</a:t>
              </a:r>
              <a:br>
                <a:rPr lang="es-ES" sz="1100" dirty="0" smtClean="0">
                  <a:solidFill>
                    <a:srgbClr val="0A556E"/>
                  </a:solidFill>
                  <a:latin typeface="Arial"/>
                  <a:cs typeface="Arial"/>
                </a:rPr>
              </a:br>
              <a:r>
                <a:rPr lang="es-ES" sz="1100" dirty="0" smtClean="0">
                  <a:solidFill>
                    <a:srgbClr val="0A556E"/>
                  </a:solidFill>
                  <a:latin typeface="Arial"/>
                  <a:cs typeface="Arial"/>
                </a:rPr>
                <a:t>Propiedades</a:t>
              </a:r>
              <a:endParaRPr lang="es-ES" sz="1100" dirty="0">
                <a:solidFill>
                  <a:srgbClr val="0A556E"/>
                </a:solidFill>
                <a:latin typeface="Arial"/>
                <a:cs typeface="Arial"/>
              </a:endParaRPr>
            </a:p>
          </p:txBody>
        </p:sp>
        <p:cxnSp>
          <p:nvCxnSpPr>
            <p:cNvPr id="104" name="Conector angular 103"/>
            <p:cNvCxnSpPr>
              <a:stCxn id="106" idx="2"/>
              <a:endCxn id="103" idx="0"/>
            </p:cNvCxnSpPr>
            <p:nvPr/>
          </p:nvCxnSpPr>
          <p:spPr>
            <a:xfrm rot="5400000">
              <a:off x="3574903" y="4354331"/>
              <a:ext cx="473767" cy="703169"/>
            </a:xfrm>
            <a:prstGeom prst="bentConnector3">
              <a:avLst>
                <a:gd name="adj1" fmla="val 50000"/>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05" name="Conector angular 104"/>
            <p:cNvCxnSpPr>
              <a:stCxn id="106" idx="2"/>
              <a:endCxn id="109" idx="0"/>
            </p:cNvCxnSpPr>
            <p:nvPr/>
          </p:nvCxnSpPr>
          <p:spPr>
            <a:xfrm rot="16200000" flipH="1">
              <a:off x="4300806" y="4331595"/>
              <a:ext cx="473767" cy="748639"/>
            </a:xfrm>
            <a:prstGeom prst="bentConnector3">
              <a:avLst>
                <a:gd name="adj1" fmla="val 50000"/>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106" name="CuadroTexto 105"/>
            <p:cNvSpPr txBox="1"/>
            <p:nvPr/>
          </p:nvSpPr>
          <p:spPr>
            <a:xfrm>
              <a:off x="3515370" y="4038145"/>
              <a:ext cx="1296000"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Delegado</a:t>
              </a:r>
              <a:br>
                <a:rPr lang="es-ES" sz="1100" dirty="0" smtClean="0">
                  <a:solidFill>
                    <a:srgbClr val="0A556E"/>
                  </a:solidFill>
                  <a:latin typeface="Arial"/>
                  <a:cs typeface="Arial"/>
                </a:rPr>
              </a:br>
              <a:r>
                <a:rPr lang="es-ES" sz="1100" dirty="0" smtClean="0">
                  <a:solidFill>
                    <a:srgbClr val="0A556E"/>
                  </a:solidFill>
                  <a:latin typeface="Arial"/>
                  <a:cs typeface="Arial"/>
                </a:rPr>
                <a:t>Zona 1</a:t>
              </a:r>
              <a:endParaRPr lang="es-ES" sz="1100" dirty="0">
                <a:solidFill>
                  <a:srgbClr val="0A556E"/>
                </a:solidFill>
                <a:latin typeface="Arial"/>
                <a:cs typeface="Arial"/>
              </a:endParaRPr>
            </a:p>
          </p:txBody>
        </p:sp>
        <p:sp>
          <p:nvSpPr>
            <p:cNvPr id="107" name="CuadroTexto 106"/>
            <p:cNvSpPr txBox="1"/>
            <p:nvPr/>
          </p:nvSpPr>
          <p:spPr>
            <a:xfrm>
              <a:off x="2932521" y="5990409"/>
              <a:ext cx="563074"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no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108" name="CuadroTexto 107"/>
            <p:cNvSpPr txBox="1"/>
            <p:nvPr/>
          </p:nvSpPr>
          <p:spPr>
            <a:xfrm>
              <a:off x="3569112" y="5990409"/>
              <a:ext cx="564891"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109" name="CuadroTexto 108"/>
            <p:cNvSpPr txBox="1"/>
            <p:nvPr/>
          </p:nvSpPr>
          <p:spPr>
            <a:xfrm>
              <a:off x="4391199" y="4942799"/>
              <a:ext cx="1041618" cy="430887"/>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Gestor</a:t>
              </a:r>
              <a:br>
                <a:rPr lang="es-ES" sz="1100" dirty="0" smtClean="0">
                  <a:solidFill>
                    <a:srgbClr val="0A556E"/>
                  </a:solidFill>
                  <a:latin typeface="Arial"/>
                  <a:cs typeface="Arial"/>
                </a:rPr>
              </a:br>
              <a:r>
                <a:rPr lang="es-ES" sz="1100" dirty="0" smtClean="0">
                  <a:solidFill>
                    <a:srgbClr val="0A556E"/>
                  </a:solidFill>
                  <a:latin typeface="Arial"/>
                  <a:cs typeface="Arial"/>
                </a:rPr>
                <a:t>Propiedades</a:t>
              </a:r>
              <a:endParaRPr lang="es-ES" sz="1100" dirty="0">
                <a:solidFill>
                  <a:srgbClr val="0A556E"/>
                </a:solidFill>
                <a:latin typeface="Arial"/>
                <a:cs typeface="Arial"/>
              </a:endParaRPr>
            </a:p>
          </p:txBody>
        </p:sp>
        <p:sp>
          <p:nvSpPr>
            <p:cNvPr id="110" name="CuadroTexto 109"/>
            <p:cNvSpPr txBox="1"/>
            <p:nvPr/>
          </p:nvSpPr>
          <p:spPr>
            <a:xfrm>
              <a:off x="4221243" y="5990409"/>
              <a:ext cx="564891"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sp>
          <p:nvSpPr>
            <p:cNvPr id="111" name="CuadroTexto 110"/>
            <p:cNvSpPr txBox="1"/>
            <p:nvPr/>
          </p:nvSpPr>
          <p:spPr>
            <a:xfrm>
              <a:off x="4867927" y="5990409"/>
              <a:ext cx="564891" cy="261862"/>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lIns="36000" tIns="36000" rIns="36000" bIns="36000" rtlCol="0">
              <a:spAutoFit/>
            </a:bodyPr>
            <a:lstStyle/>
            <a:p>
              <a:pPr algn="ctr"/>
              <a:r>
                <a:rPr lang="es-ES" sz="1100" dirty="0" smtClean="0">
                  <a:solidFill>
                    <a:srgbClr val="0A556E"/>
                  </a:solidFill>
                  <a:latin typeface="Arial"/>
                  <a:cs typeface="Arial"/>
                </a:rPr>
                <a:t>Hunter</a:t>
              </a:r>
              <a:endParaRPr lang="es-ES" sz="1100" dirty="0">
                <a:solidFill>
                  <a:srgbClr val="0A556E"/>
                </a:solidFill>
                <a:latin typeface="Arial"/>
                <a:cs typeface="Arial"/>
              </a:endParaRPr>
            </a:p>
          </p:txBody>
        </p:sp>
        <p:cxnSp>
          <p:nvCxnSpPr>
            <p:cNvPr id="112" name="Conector angular 111"/>
            <p:cNvCxnSpPr>
              <a:stCxn id="103" idx="2"/>
              <a:endCxn id="109" idx="2"/>
            </p:cNvCxnSpPr>
            <p:nvPr/>
          </p:nvCxnSpPr>
          <p:spPr>
            <a:xfrm rot="16200000" flipH="1">
              <a:off x="4186105" y="4647782"/>
              <a:ext cx="13744" cy="1451808"/>
            </a:xfrm>
            <a:prstGeom prst="bentConnector3">
              <a:avLst>
                <a:gd name="adj1" fmla="val 1800000"/>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113" name="Conector angular 112"/>
            <p:cNvCxnSpPr>
              <a:stCxn id="107" idx="0"/>
              <a:endCxn id="111" idx="0"/>
            </p:cNvCxnSpPr>
            <p:nvPr/>
          </p:nvCxnSpPr>
          <p:spPr>
            <a:xfrm rot="5400000" flipH="1" flipV="1">
              <a:off x="4182214" y="5022252"/>
              <a:ext cx="13744" cy="1936314"/>
            </a:xfrm>
            <a:prstGeom prst="bentConnector3">
              <a:avLst>
                <a:gd name="adj1" fmla="val 1800000"/>
              </a:avLst>
            </a:prstGeom>
            <a:ln w="19050">
              <a:solidFill>
                <a:srgbClr val="0A556E"/>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114" name="Conector recto 113"/>
            <p:cNvCxnSpPr/>
            <p:nvPr/>
          </p:nvCxnSpPr>
          <p:spPr>
            <a:xfrm flipV="1">
              <a:off x="4177024" y="5609468"/>
              <a:ext cx="0" cy="148040"/>
            </a:xfrm>
            <a:prstGeom prst="line">
              <a:avLst/>
            </a:prstGeom>
            <a:ln w="19050">
              <a:solidFill>
                <a:srgbClr val="0A556E"/>
              </a:solidFill>
            </a:ln>
          </p:spPr>
          <p:style>
            <a:lnRef idx="2">
              <a:schemeClr val="accent1"/>
            </a:lnRef>
            <a:fillRef idx="0">
              <a:schemeClr val="accent1"/>
            </a:fillRef>
            <a:effectRef idx="1">
              <a:schemeClr val="accent1"/>
            </a:effectRef>
            <a:fontRef idx="minor">
              <a:schemeClr val="tx1"/>
            </a:fontRef>
          </p:style>
        </p:cxnSp>
        <p:cxnSp>
          <p:nvCxnSpPr>
            <p:cNvPr id="115" name="Conector recto de flecha 114"/>
            <p:cNvCxnSpPr>
              <a:endCxn id="108" idx="0"/>
            </p:cNvCxnSpPr>
            <p:nvPr/>
          </p:nvCxnSpPr>
          <p:spPr>
            <a:xfrm flipH="1">
              <a:off x="3851557" y="5768784"/>
              <a:ext cx="1" cy="221624"/>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16" name="Conector recto de flecha 115"/>
            <p:cNvCxnSpPr>
              <a:endCxn id="110" idx="0"/>
            </p:cNvCxnSpPr>
            <p:nvPr/>
          </p:nvCxnSpPr>
          <p:spPr>
            <a:xfrm>
              <a:off x="4503688" y="5768784"/>
              <a:ext cx="0" cy="221624"/>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grpSp>
      <p:sp>
        <p:nvSpPr>
          <p:cNvPr id="135" name="Rectángulo 134"/>
          <p:cNvSpPr/>
          <p:nvPr/>
        </p:nvSpPr>
        <p:spPr>
          <a:xfrm>
            <a:off x="653484" y="1075175"/>
            <a:ext cx="7864685" cy="2161275"/>
          </a:xfrm>
          <a:prstGeom prst="rect">
            <a:avLst/>
          </a:prstGeom>
        </p:spPr>
        <p:txBody>
          <a:bodyPr wrap="square" lIns="0" tIns="0" rIns="0" bIns="0">
            <a:spAutoFit/>
          </a:bodyPr>
          <a:lstStyle/>
          <a:p>
            <a:pPr>
              <a:lnSpc>
                <a:spcPts val="1600"/>
              </a:lnSpc>
              <a:spcBef>
                <a:spcPts val="500"/>
              </a:spcBef>
            </a:pPr>
            <a:r>
              <a:rPr lang="es-ES" sz="1100" dirty="0" smtClean="0"/>
              <a:t>La </a:t>
            </a:r>
            <a:r>
              <a:rPr lang="es-ES" sz="1100" dirty="0"/>
              <a:t>b</a:t>
            </a:r>
            <a:r>
              <a:rPr lang="es-ES" sz="1100" dirty="0" smtClean="0"/>
              <a:t>úsqueda </a:t>
            </a:r>
            <a:r>
              <a:rPr lang="es-ES" sz="1100" dirty="0"/>
              <a:t>y contratación de nuevos emplazamientos para la instalación de infraestructuras de acuerdo con las especificaciones y exigencias de calidad </a:t>
            </a:r>
            <a:r>
              <a:rPr lang="es-ES" sz="1100" dirty="0" smtClean="0"/>
              <a:t>que establece el mercado, es una necesidad que </a:t>
            </a:r>
            <a:r>
              <a:rPr lang="es-ES" sz="1100" dirty="0" err="1" smtClean="0"/>
              <a:t>Siter</a:t>
            </a:r>
            <a:r>
              <a:rPr lang="es-ES" sz="1100" dirty="0" smtClean="0"/>
              <a:t> establece para sus clientes.</a:t>
            </a:r>
            <a:endParaRPr lang="es-ES" sz="1100" dirty="0"/>
          </a:p>
          <a:p>
            <a:pPr>
              <a:lnSpc>
                <a:spcPts val="1600"/>
              </a:lnSpc>
              <a:spcBef>
                <a:spcPts val="500"/>
              </a:spcBef>
            </a:pPr>
            <a:r>
              <a:rPr lang="es-ES" sz="1100" dirty="0" err="1" smtClean="0"/>
              <a:t>Siter</a:t>
            </a:r>
            <a:r>
              <a:rPr lang="es-ES" sz="1100" dirty="0" smtClean="0"/>
              <a:t> establece los siguientes pasos:</a:t>
            </a:r>
            <a:endParaRPr lang="es-ES" sz="1100" dirty="0"/>
          </a:p>
          <a:p>
            <a:pPr marL="171450" indent="-171450">
              <a:lnSpc>
                <a:spcPts val="1600"/>
              </a:lnSpc>
              <a:spcBef>
                <a:spcPts val="500"/>
              </a:spcBef>
              <a:buFont typeface="Arial"/>
              <a:buChar char="•"/>
            </a:pPr>
            <a:r>
              <a:rPr lang="es-ES" sz="1100" dirty="0"/>
              <a:t>Búsqueda de los potenciales </a:t>
            </a:r>
            <a:r>
              <a:rPr lang="es-ES" sz="1100" dirty="0" smtClean="0"/>
              <a:t>Emplazamientos </a:t>
            </a:r>
            <a:r>
              <a:rPr lang="es-ES" sz="1100" dirty="0"/>
              <a:t>que cumplan los </a:t>
            </a:r>
            <a:r>
              <a:rPr lang="es-ES" sz="1100" dirty="0" smtClean="0"/>
              <a:t>requerimientos.</a:t>
            </a:r>
            <a:endParaRPr lang="es-ES" sz="1100" dirty="0"/>
          </a:p>
          <a:p>
            <a:pPr marL="171450" indent="-171450">
              <a:lnSpc>
                <a:spcPts val="1600"/>
              </a:lnSpc>
              <a:spcBef>
                <a:spcPts val="500"/>
              </a:spcBef>
              <a:buFont typeface="Arial"/>
              <a:buChar char="•"/>
            </a:pPr>
            <a:r>
              <a:rPr lang="es-ES" sz="1100" dirty="0"/>
              <a:t>Cumplimentación de la documentación técnica requerida </a:t>
            </a:r>
            <a:r>
              <a:rPr lang="es-ES" sz="1100" dirty="0" smtClean="0"/>
              <a:t>para </a:t>
            </a:r>
            <a:r>
              <a:rPr lang="es-ES" sz="1100" dirty="0"/>
              <a:t>la evaluación de </a:t>
            </a:r>
            <a:r>
              <a:rPr lang="es-ES" sz="1100" dirty="0" smtClean="0"/>
              <a:t>las diferentes propuestas.</a:t>
            </a:r>
            <a:endParaRPr lang="es-ES" sz="1100" dirty="0"/>
          </a:p>
          <a:p>
            <a:pPr marL="171450" indent="-171450">
              <a:lnSpc>
                <a:spcPts val="1600"/>
              </a:lnSpc>
              <a:spcBef>
                <a:spcPts val="500"/>
              </a:spcBef>
              <a:buFont typeface="Arial"/>
              <a:buChar char="•"/>
            </a:pPr>
            <a:r>
              <a:rPr lang="es-ES" sz="1100" dirty="0"/>
              <a:t>Negociación con la </a:t>
            </a:r>
            <a:r>
              <a:rPr lang="es-ES" sz="1100" dirty="0" smtClean="0"/>
              <a:t>Propiedad </a:t>
            </a:r>
            <a:r>
              <a:rPr lang="es-ES" sz="1100" dirty="0"/>
              <a:t>de los términos del </a:t>
            </a:r>
            <a:r>
              <a:rPr lang="es-ES" sz="1100" dirty="0" smtClean="0"/>
              <a:t>Contrato </a:t>
            </a:r>
            <a:r>
              <a:rPr lang="es-ES" sz="1100" dirty="0"/>
              <a:t>de Arrendamiento o Cesión de Uso de Emplazamientos </a:t>
            </a:r>
            <a:r>
              <a:rPr lang="es-ES" sz="1100" dirty="0" smtClean="0"/>
              <a:t>de las infraestructuras</a:t>
            </a:r>
            <a:r>
              <a:rPr lang="es-ES" sz="1100" dirty="0"/>
              <a:t>.</a:t>
            </a:r>
          </a:p>
          <a:p>
            <a:pPr marL="171450" indent="-171450">
              <a:lnSpc>
                <a:spcPts val="1600"/>
              </a:lnSpc>
              <a:spcBef>
                <a:spcPts val="500"/>
              </a:spcBef>
              <a:buFont typeface="Arial"/>
              <a:buChar char="•"/>
            </a:pPr>
            <a:r>
              <a:rPr lang="es-ES" sz="1100" dirty="0"/>
              <a:t>Reporte puntual al cliente de la evolución de las gestiones en curso, mediante la celebración de reuniones periódicas de seguimiento</a:t>
            </a:r>
            <a:r>
              <a:rPr lang="es-ES" sz="1100" dirty="0" smtClean="0"/>
              <a:t>.</a:t>
            </a:r>
            <a:endParaRPr lang="es-ES" sz="1100" dirty="0"/>
          </a:p>
        </p:txBody>
      </p:sp>
      <p:sp>
        <p:nvSpPr>
          <p:cNvPr id="39" name="Rectángulo 38"/>
          <p:cNvSpPr/>
          <p:nvPr/>
        </p:nvSpPr>
        <p:spPr>
          <a:xfrm>
            <a:off x="653484" y="3275407"/>
            <a:ext cx="3013685" cy="1084057"/>
          </a:xfrm>
          <a:prstGeom prst="rect">
            <a:avLst/>
          </a:prstGeom>
        </p:spPr>
        <p:txBody>
          <a:bodyPr wrap="square" lIns="0" tIns="0" rIns="0" bIns="0">
            <a:spAutoFit/>
          </a:bodyPr>
          <a:lstStyle/>
          <a:p>
            <a:pPr marL="171450" indent="-171450">
              <a:lnSpc>
                <a:spcPts val="1600"/>
              </a:lnSpc>
              <a:spcBef>
                <a:spcPts val="500"/>
              </a:spcBef>
              <a:buFont typeface="Arial"/>
              <a:buChar char="•"/>
            </a:pPr>
            <a:r>
              <a:rPr lang="es-ES" sz="1100" dirty="0"/>
              <a:t>Cierre del Contrato de Arrendamiento o de Cesión de Uso con la Propiedad de acuerdo a los parámetros establecidos por el cliente</a:t>
            </a:r>
          </a:p>
          <a:p>
            <a:pPr marL="171450" indent="-171450">
              <a:lnSpc>
                <a:spcPts val="1600"/>
              </a:lnSpc>
              <a:spcBef>
                <a:spcPts val="500"/>
              </a:spcBef>
              <a:buFont typeface="Arial"/>
              <a:buChar char="•"/>
            </a:pPr>
            <a:r>
              <a:rPr lang="es-ES" sz="1100" dirty="0"/>
              <a:t>Cumplimentación de las herramientas informáticas del cliente.</a:t>
            </a:r>
            <a:endParaRPr lang="es-ES_tradnl" sz="1100" dirty="0">
              <a:latin typeface="Arial"/>
            </a:endParaRPr>
          </a:p>
        </p:txBody>
      </p:sp>
    </p:spTree>
    <p:extLst>
      <p:ext uri="{BB962C8B-B14F-4D97-AF65-F5344CB8AC3E}">
        <p14:creationId xmlns:p14="http://schemas.microsoft.com/office/powerpoint/2010/main" val="28798768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128"/>
          <p:cNvPicPr>
            <a:picLocks noChangeAspect="1"/>
          </p:cNvPicPr>
          <p:nvPr/>
        </p:nvPicPr>
        <p:blipFill rotWithShape="1">
          <a:blip r:embed="rId2"/>
          <a:srcRect l="20185"/>
          <a:stretch/>
        </p:blipFill>
        <p:spPr>
          <a:xfrm>
            <a:off x="0" y="749878"/>
            <a:ext cx="9144000" cy="5782922"/>
          </a:xfrm>
          <a:prstGeom prst="rect">
            <a:avLst/>
          </a:prstGeom>
        </p:spPr>
      </p:pic>
      <p:sp>
        <p:nvSpPr>
          <p:cNvPr id="53" name="Rectángulo 52"/>
          <p:cNvSpPr/>
          <p:nvPr/>
        </p:nvSpPr>
        <p:spPr>
          <a:xfrm>
            <a:off x="4084279" y="578523"/>
            <a:ext cx="5059721" cy="5954278"/>
          </a:xfrm>
          <a:prstGeom prst="rect">
            <a:avLst/>
          </a:prstGeom>
          <a:solidFill>
            <a:srgbClr val="EEEEF2">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logoSi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617739" y="413269"/>
            <a:ext cx="3130669" cy="369332"/>
          </a:xfrm>
          <a:prstGeom prst="rect">
            <a:avLst/>
          </a:prstGeom>
          <a:noFill/>
        </p:spPr>
        <p:txBody>
          <a:bodyPr wrap="square" rtlCol="0">
            <a:spAutoFit/>
          </a:bodyPr>
          <a:lstStyle/>
          <a:p>
            <a:pPr algn="r"/>
            <a:r>
              <a:rPr lang="es-ES" dirty="0" err="1">
                <a:solidFill>
                  <a:schemeClr val="bg1"/>
                </a:solidFill>
                <a:latin typeface="Arial"/>
                <a:cs typeface="Arial"/>
              </a:rPr>
              <a:t>Site</a:t>
            </a:r>
            <a:r>
              <a:rPr lang="es-ES" dirty="0">
                <a:solidFill>
                  <a:schemeClr val="bg1"/>
                </a:solidFill>
                <a:latin typeface="Arial"/>
                <a:cs typeface="Arial"/>
              </a:rPr>
              <a:t> Management</a:t>
            </a:r>
            <a:endParaRPr lang="es-ES" dirty="0">
              <a:solidFill>
                <a:schemeClr val="bg1"/>
              </a:solidFill>
            </a:endParaRPr>
          </a:p>
        </p:txBody>
      </p:sp>
      <p:sp>
        <p:nvSpPr>
          <p:cNvPr id="69" name="CuadroTexto 68"/>
          <p:cNvSpPr txBox="1"/>
          <p:nvPr/>
        </p:nvSpPr>
        <p:spPr>
          <a:xfrm>
            <a:off x="4084279" y="1018245"/>
            <a:ext cx="5095721" cy="199200"/>
          </a:xfrm>
          <a:prstGeom prst="rect">
            <a:avLst/>
          </a:prstGeom>
          <a:noFill/>
        </p:spPr>
        <p:txBody>
          <a:bodyPr wrap="square" lIns="0" tIns="0" rIns="0" bIns="0" rtlCol="0">
            <a:spAutoFit/>
          </a:bodyPr>
          <a:lstStyle/>
          <a:p>
            <a:pPr algn="ctr">
              <a:lnSpc>
                <a:spcPts val="1600"/>
              </a:lnSpc>
              <a:spcBef>
                <a:spcPts val="600"/>
              </a:spcBef>
            </a:pPr>
            <a:r>
              <a:rPr lang="es-ES_tradnl" sz="1100" b="1" dirty="0" smtClean="0">
                <a:solidFill>
                  <a:srgbClr val="0A556E"/>
                </a:solidFill>
                <a:latin typeface="Arial"/>
                <a:cs typeface="Arial"/>
              </a:rPr>
              <a:t>EJEMPLO DE INCIDENCIA</a:t>
            </a:r>
            <a:endParaRPr lang="es-ES_tradnl" sz="1100" dirty="0"/>
          </a:p>
        </p:txBody>
      </p:sp>
      <p:grpSp>
        <p:nvGrpSpPr>
          <p:cNvPr id="38" name="Agrupar 37"/>
          <p:cNvGrpSpPr/>
          <p:nvPr/>
        </p:nvGrpSpPr>
        <p:grpSpPr>
          <a:xfrm>
            <a:off x="4740040" y="1530812"/>
            <a:ext cx="4213066" cy="4818199"/>
            <a:chOff x="5362050" y="1530812"/>
            <a:chExt cx="4213066" cy="4818199"/>
          </a:xfrm>
        </p:grpSpPr>
        <p:cxnSp>
          <p:nvCxnSpPr>
            <p:cNvPr id="76" name="Conector recto de flecha 75"/>
            <p:cNvCxnSpPr>
              <a:stCxn id="92" idx="2"/>
              <a:endCxn id="94" idx="0"/>
            </p:cNvCxnSpPr>
            <p:nvPr/>
          </p:nvCxnSpPr>
          <p:spPr>
            <a:xfrm>
              <a:off x="6291000" y="1795351"/>
              <a:ext cx="0" cy="328472"/>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sp>
          <p:nvSpPr>
            <p:cNvPr id="92" name="CuadroTexto 91"/>
            <p:cNvSpPr txBox="1"/>
            <p:nvPr/>
          </p:nvSpPr>
          <p:spPr>
            <a:xfrm>
              <a:off x="5362050" y="1533741"/>
              <a:ext cx="1857900"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Incidencia o necesidad</a:t>
              </a:r>
              <a:endParaRPr lang="es-ES" sz="1100" dirty="0">
                <a:solidFill>
                  <a:schemeClr val="bg1"/>
                </a:solidFill>
                <a:latin typeface="Arial"/>
                <a:cs typeface="Arial"/>
              </a:endParaRPr>
            </a:p>
          </p:txBody>
        </p:sp>
        <p:sp>
          <p:nvSpPr>
            <p:cNvPr id="93" name="CuadroTexto 92"/>
            <p:cNvSpPr txBox="1"/>
            <p:nvPr/>
          </p:nvSpPr>
          <p:spPr>
            <a:xfrm>
              <a:off x="7717216" y="1530812"/>
              <a:ext cx="1857900" cy="261610"/>
            </a:xfrm>
            <a:prstGeom prst="rect">
              <a:avLst/>
            </a:prstGeom>
            <a:solidFill>
              <a:srgbClr val="0A556E"/>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chemeClr val="bg1"/>
                  </a:solidFill>
                  <a:latin typeface="Arial"/>
                  <a:cs typeface="Arial"/>
                </a:rPr>
                <a:t>Propiedad</a:t>
              </a:r>
              <a:endParaRPr lang="es-ES" sz="1100" dirty="0">
                <a:solidFill>
                  <a:schemeClr val="bg1"/>
                </a:solidFill>
                <a:latin typeface="Arial"/>
                <a:cs typeface="Arial"/>
              </a:endParaRPr>
            </a:p>
          </p:txBody>
        </p:sp>
        <p:sp>
          <p:nvSpPr>
            <p:cNvPr id="94" name="CuadroTexto 93"/>
            <p:cNvSpPr txBox="1"/>
            <p:nvPr/>
          </p:nvSpPr>
          <p:spPr>
            <a:xfrm>
              <a:off x="5362050" y="2123823"/>
              <a:ext cx="1857900"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Gestor de propiedades</a:t>
              </a:r>
              <a:endParaRPr lang="es-ES" sz="1100" dirty="0">
                <a:solidFill>
                  <a:srgbClr val="0A556E"/>
                </a:solidFill>
                <a:latin typeface="Arial"/>
                <a:cs typeface="Arial"/>
              </a:endParaRPr>
            </a:p>
          </p:txBody>
        </p:sp>
        <p:sp>
          <p:nvSpPr>
            <p:cNvPr id="95" name="CuadroTexto 94"/>
            <p:cNvSpPr txBox="1"/>
            <p:nvPr/>
          </p:nvSpPr>
          <p:spPr>
            <a:xfrm>
              <a:off x="5362050" y="2724099"/>
              <a:ext cx="1857900"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Incidencia</a:t>
              </a:r>
              <a:endParaRPr lang="es-ES" sz="1100" dirty="0">
                <a:solidFill>
                  <a:srgbClr val="0A556E"/>
                </a:solidFill>
                <a:latin typeface="Arial"/>
                <a:cs typeface="Arial"/>
              </a:endParaRPr>
            </a:p>
          </p:txBody>
        </p:sp>
        <p:sp>
          <p:nvSpPr>
            <p:cNvPr id="96" name="CuadroTexto 95"/>
            <p:cNvSpPr txBox="1"/>
            <p:nvPr/>
          </p:nvSpPr>
          <p:spPr>
            <a:xfrm>
              <a:off x="5362050" y="3322911"/>
              <a:ext cx="1857900"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Resuelve</a:t>
              </a:r>
              <a:endParaRPr lang="es-ES" sz="1100" dirty="0">
                <a:solidFill>
                  <a:srgbClr val="0A556E"/>
                </a:solidFill>
                <a:latin typeface="Arial"/>
                <a:cs typeface="Arial"/>
              </a:endParaRPr>
            </a:p>
          </p:txBody>
        </p:sp>
        <p:sp>
          <p:nvSpPr>
            <p:cNvPr id="97" name="CuadroTexto 96"/>
            <p:cNvSpPr txBox="1"/>
            <p:nvPr/>
          </p:nvSpPr>
          <p:spPr>
            <a:xfrm>
              <a:off x="5362050" y="4722530"/>
              <a:ext cx="1857900"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Área afectada</a:t>
              </a:r>
              <a:endParaRPr lang="es-ES" sz="1100" dirty="0">
                <a:solidFill>
                  <a:srgbClr val="0A556E"/>
                </a:solidFill>
                <a:latin typeface="Arial"/>
                <a:cs typeface="Arial"/>
              </a:endParaRPr>
            </a:p>
          </p:txBody>
        </p:sp>
        <p:sp>
          <p:nvSpPr>
            <p:cNvPr id="98" name="CuadroTexto 97"/>
            <p:cNvSpPr txBox="1"/>
            <p:nvPr/>
          </p:nvSpPr>
          <p:spPr>
            <a:xfrm>
              <a:off x="5362050" y="5313961"/>
              <a:ext cx="1857900" cy="261610"/>
            </a:xfrm>
            <a:prstGeom prst="rect">
              <a:avLst/>
            </a:prstGeom>
            <a:solidFill>
              <a:schemeClr val="bg1"/>
            </a:solidFill>
            <a:ln w="25400" cmpd="dbl">
              <a:solidFill>
                <a:srgbClr val="0A556E"/>
              </a:solidFill>
            </a:ln>
            <a:effectLst>
              <a:outerShdw blurRad="50800" dist="25400" dir="2700000" algn="tl" rotWithShape="0">
                <a:srgbClr val="000000">
                  <a:alpha val="43000"/>
                </a:srgbClr>
              </a:outerShdw>
            </a:effectLst>
          </p:spPr>
          <p:txBody>
            <a:bodyPr wrap="square" rtlCol="0">
              <a:spAutoFit/>
            </a:bodyPr>
            <a:lstStyle/>
            <a:p>
              <a:pPr algn="ctr"/>
              <a:r>
                <a:rPr lang="es-ES" sz="1100" dirty="0" smtClean="0">
                  <a:solidFill>
                    <a:srgbClr val="0A556E"/>
                  </a:solidFill>
                  <a:latin typeface="Arial"/>
                  <a:cs typeface="Arial"/>
                </a:rPr>
                <a:t>Resuelve</a:t>
              </a:r>
              <a:endParaRPr lang="es-ES" sz="1100" dirty="0">
                <a:solidFill>
                  <a:srgbClr val="0A556E"/>
                </a:solidFill>
                <a:latin typeface="Arial"/>
                <a:cs typeface="Arial"/>
              </a:endParaRPr>
            </a:p>
          </p:txBody>
        </p:sp>
        <p:grpSp>
          <p:nvGrpSpPr>
            <p:cNvPr id="16" name="Agrupar 15"/>
            <p:cNvGrpSpPr/>
            <p:nvPr/>
          </p:nvGrpSpPr>
          <p:grpSpPr>
            <a:xfrm>
              <a:off x="5617739" y="3927254"/>
              <a:ext cx="1378796" cy="428915"/>
              <a:chOff x="5617739" y="3821432"/>
              <a:chExt cx="1378796" cy="428915"/>
            </a:xfrm>
          </p:grpSpPr>
          <p:sp>
            <p:nvSpPr>
              <p:cNvPr id="9" name="Rombo 8"/>
              <p:cNvSpPr/>
              <p:nvPr/>
            </p:nvSpPr>
            <p:spPr>
              <a:xfrm>
                <a:off x="5617739" y="3821432"/>
                <a:ext cx="555674" cy="428915"/>
              </a:xfrm>
              <a:prstGeom prst="diamond">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endParaRPr lang="es-ES" sz="1100">
                  <a:solidFill>
                    <a:schemeClr val="bg1"/>
                  </a:solidFill>
                  <a:latin typeface="Arial"/>
                  <a:cs typeface="Arial"/>
                </a:endParaRPr>
              </a:p>
            </p:txBody>
          </p:sp>
          <p:sp>
            <p:nvSpPr>
              <p:cNvPr id="13" name="CuadroTexto 12"/>
              <p:cNvSpPr txBox="1"/>
              <p:nvPr/>
            </p:nvSpPr>
            <p:spPr>
              <a:xfrm>
                <a:off x="5629498" y="3917118"/>
                <a:ext cx="555674" cy="261610"/>
              </a:xfrm>
              <a:prstGeom prst="rect">
                <a:avLst/>
              </a:prstGeom>
              <a:noFill/>
            </p:spPr>
            <p:txBody>
              <a:bodyPr wrap="square" rtlCol="0">
                <a:spAutoFit/>
              </a:bodyPr>
              <a:lstStyle/>
              <a:p>
                <a:pPr algn="ctr"/>
                <a:r>
                  <a:rPr lang="es-ES" sz="1100" dirty="0" smtClean="0">
                    <a:solidFill>
                      <a:schemeClr val="bg1"/>
                    </a:solidFill>
                    <a:latin typeface="Arial"/>
                    <a:cs typeface="Arial"/>
                  </a:rPr>
                  <a:t>NO</a:t>
                </a:r>
                <a:endParaRPr lang="es-ES" sz="1100" dirty="0"/>
              </a:p>
            </p:txBody>
          </p:sp>
          <p:sp>
            <p:nvSpPr>
              <p:cNvPr id="99" name="Rombo 98"/>
              <p:cNvSpPr/>
              <p:nvPr/>
            </p:nvSpPr>
            <p:spPr>
              <a:xfrm>
                <a:off x="6429102" y="3821432"/>
                <a:ext cx="555674" cy="428915"/>
              </a:xfrm>
              <a:prstGeom prst="diamond">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endParaRPr lang="es-ES" sz="1100">
                  <a:solidFill>
                    <a:schemeClr val="bg1"/>
                  </a:solidFill>
                  <a:latin typeface="Arial"/>
                  <a:cs typeface="Arial"/>
                </a:endParaRPr>
              </a:p>
            </p:txBody>
          </p:sp>
          <p:sp>
            <p:nvSpPr>
              <p:cNvPr id="100" name="CuadroTexto 99"/>
              <p:cNvSpPr txBox="1"/>
              <p:nvPr/>
            </p:nvSpPr>
            <p:spPr>
              <a:xfrm>
                <a:off x="6440861" y="3917118"/>
                <a:ext cx="555674" cy="261610"/>
              </a:xfrm>
              <a:prstGeom prst="rect">
                <a:avLst/>
              </a:prstGeom>
              <a:noFill/>
            </p:spPr>
            <p:txBody>
              <a:bodyPr wrap="square" rtlCol="0">
                <a:spAutoFit/>
              </a:bodyPr>
              <a:lstStyle/>
              <a:p>
                <a:pPr algn="ctr"/>
                <a:r>
                  <a:rPr lang="es-ES" sz="1100" dirty="0" smtClean="0">
                    <a:solidFill>
                      <a:schemeClr val="bg1"/>
                    </a:solidFill>
                    <a:latin typeface="Arial"/>
                    <a:cs typeface="Arial"/>
                  </a:rPr>
                  <a:t>SI</a:t>
                </a:r>
                <a:endParaRPr lang="es-ES" sz="1100" dirty="0"/>
              </a:p>
            </p:txBody>
          </p:sp>
        </p:grpSp>
        <p:grpSp>
          <p:nvGrpSpPr>
            <p:cNvPr id="101" name="Agrupar 100"/>
            <p:cNvGrpSpPr/>
            <p:nvPr/>
          </p:nvGrpSpPr>
          <p:grpSpPr>
            <a:xfrm>
              <a:off x="5617739" y="5920096"/>
              <a:ext cx="1378796" cy="428915"/>
              <a:chOff x="5617739" y="3821432"/>
              <a:chExt cx="1378796" cy="428915"/>
            </a:xfrm>
          </p:grpSpPr>
          <p:sp>
            <p:nvSpPr>
              <p:cNvPr id="102" name="Rombo 101"/>
              <p:cNvSpPr/>
              <p:nvPr/>
            </p:nvSpPr>
            <p:spPr>
              <a:xfrm>
                <a:off x="5617739" y="3821432"/>
                <a:ext cx="555674" cy="428915"/>
              </a:xfrm>
              <a:prstGeom prst="diamond">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endParaRPr lang="es-ES" sz="1100">
                  <a:solidFill>
                    <a:schemeClr val="bg1"/>
                  </a:solidFill>
                  <a:latin typeface="Arial"/>
                  <a:cs typeface="Arial"/>
                </a:endParaRPr>
              </a:p>
            </p:txBody>
          </p:sp>
          <p:sp>
            <p:nvSpPr>
              <p:cNvPr id="117" name="CuadroTexto 116"/>
              <p:cNvSpPr txBox="1"/>
              <p:nvPr/>
            </p:nvSpPr>
            <p:spPr>
              <a:xfrm>
                <a:off x="5629498" y="3917118"/>
                <a:ext cx="555674" cy="261610"/>
              </a:xfrm>
              <a:prstGeom prst="rect">
                <a:avLst/>
              </a:prstGeom>
              <a:noFill/>
            </p:spPr>
            <p:txBody>
              <a:bodyPr wrap="square" rtlCol="0">
                <a:spAutoFit/>
              </a:bodyPr>
              <a:lstStyle/>
              <a:p>
                <a:pPr algn="ctr"/>
                <a:r>
                  <a:rPr lang="es-ES" sz="1100" dirty="0" smtClean="0">
                    <a:solidFill>
                      <a:schemeClr val="bg1"/>
                    </a:solidFill>
                    <a:latin typeface="Arial"/>
                    <a:cs typeface="Arial"/>
                  </a:rPr>
                  <a:t>NO</a:t>
                </a:r>
                <a:endParaRPr lang="es-ES" sz="1100" dirty="0"/>
              </a:p>
            </p:txBody>
          </p:sp>
          <p:sp>
            <p:nvSpPr>
              <p:cNvPr id="118" name="Rombo 117"/>
              <p:cNvSpPr/>
              <p:nvPr/>
            </p:nvSpPr>
            <p:spPr>
              <a:xfrm>
                <a:off x="6429102" y="3821432"/>
                <a:ext cx="555674" cy="428915"/>
              </a:xfrm>
              <a:prstGeom prst="diamond">
                <a:avLst/>
              </a:prstGeom>
              <a:solidFill>
                <a:schemeClr val="bg1">
                  <a:lumMod val="50000"/>
                </a:schemeClr>
              </a:solidFill>
              <a:ln w="25400" cmpd="dbl">
                <a:solidFill>
                  <a:schemeClr val="bg1"/>
                </a:solidFill>
              </a:ln>
              <a:effectLst>
                <a:outerShdw blurRad="50800" dist="25400" dir="2700000" algn="tl" rotWithShape="0">
                  <a:srgbClr val="000000">
                    <a:alpha val="43000"/>
                  </a:srgbClr>
                </a:outerShdw>
              </a:effectLst>
            </p:spPr>
            <p:txBody>
              <a:bodyPr wrap="square" rtlCol="0">
                <a:spAutoFit/>
              </a:bodyPr>
              <a:lstStyle/>
              <a:p>
                <a:pPr algn="ctr"/>
                <a:endParaRPr lang="es-ES" sz="1100">
                  <a:solidFill>
                    <a:schemeClr val="bg1"/>
                  </a:solidFill>
                  <a:latin typeface="Arial"/>
                  <a:cs typeface="Arial"/>
                </a:endParaRPr>
              </a:p>
            </p:txBody>
          </p:sp>
          <p:sp>
            <p:nvSpPr>
              <p:cNvPr id="119" name="CuadroTexto 118"/>
              <p:cNvSpPr txBox="1"/>
              <p:nvPr/>
            </p:nvSpPr>
            <p:spPr>
              <a:xfrm>
                <a:off x="6440861" y="3917118"/>
                <a:ext cx="555674" cy="261610"/>
              </a:xfrm>
              <a:prstGeom prst="rect">
                <a:avLst/>
              </a:prstGeom>
              <a:noFill/>
            </p:spPr>
            <p:txBody>
              <a:bodyPr wrap="square" rtlCol="0">
                <a:spAutoFit/>
              </a:bodyPr>
              <a:lstStyle/>
              <a:p>
                <a:pPr algn="ctr"/>
                <a:r>
                  <a:rPr lang="es-ES" sz="1100" dirty="0" smtClean="0">
                    <a:solidFill>
                      <a:schemeClr val="bg1"/>
                    </a:solidFill>
                    <a:latin typeface="Arial"/>
                    <a:cs typeface="Arial"/>
                  </a:rPr>
                  <a:t>SI</a:t>
                </a:r>
                <a:endParaRPr lang="es-ES" sz="1100" dirty="0"/>
              </a:p>
            </p:txBody>
          </p:sp>
        </p:grpSp>
        <p:cxnSp>
          <p:nvCxnSpPr>
            <p:cNvPr id="120" name="Conector recto de flecha 119"/>
            <p:cNvCxnSpPr>
              <a:stCxn id="94" idx="2"/>
            </p:cNvCxnSpPr>
            <p:nvPr/>
          </p:nvCxnSpPr>
          <p:spPr>
            <a:xfrm>
              <a:off x="6291000" y="2385433"/>
              <a:ext cx="0" cy="328472"/>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21" name="Conector recto de flecha 120"/>
            <p:cNvCxnSpPr>
              <a:stCxn id="95" idx="2"/>
            </p:cNvCxnSpPr>
            <p:nvPr/>
          </p:nvCxnSpPr>
          <p:spPr>
            <a:xfrm>
              <a:off x="6291000" y="2985709"/>
              <a:ext cx="0" cy="328472"/>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1" name="Conector angular 20"/>
            <p:cNvCxnSpPr>
              <a:stCxn id="96" idx="2"/>
              <a:endCxn id="9" idx="0"/>
            </p:cNvCxnSpPr>
            <p:nvPr/>
          </p:nvCxnSpPr>
          <p:spPr>
            <a:xfrm rot="5400000">
              <a:off x="5921922" y="3558175"/>
              <a:ext cx="342733" cy="395424"/>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3" name="Conector angular 22"/>
            <p:cNvCxnSpPr>
              <a:stCxn id="96" idx="2"/>
              <a:endCxn id="99" idx="0"/>
            </p:cNvCxnSpPr>
            <p:nvPr/>
          </p:nvCxnSpPr>
          <p:spPr>
            <a:xfrm rot="16200000" flipH="1">
              <a:off x="6327603" y="3547917"/>
              <a:ext cx="342733" cy="415939"/>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22" name="Conector recto de flecha 121"/>
            <p:cNvCxnSpPr/>
            <p:nvPr/>
          </p:nvCxnSpPr>
          <p:spPr>
            <a:xfrm>
              <a:off x="5907333" y="4390948"/>
              <a:ext cx="0" cy="328472"/>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23" name="Conector recto de flecha 122"/>
            <p:cNvCxnSpPr/>
            <p:nvPr/>
          </p:nvCxnSpPr>
          <p:spPr>
            <a:xfrm>
              <a:off x="6295376" y="4984140"/>
              <a:ext cx="0" cy="328472"/>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24" name="Conector angular 123"/>
            <p:cNvCxnSpPr/>
            <p:nvPr/>
          </p:nvCxnSpPr>
          <p:spPr>
            <a:xfrm rot="5400000">
              <a:off x="5921922" y="5549226"/>
              <a:ext cx="342733" cy="395424"/>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25" name="Conector angular 124"/>
            <p:cNvCxnSpPr/>
            <p:nvPr/>
          </p:nvCxnSpPr>
          <p:spPr>
            <a:xfrm rot="16200000" flipH="1">
              <a:off x="6327603" y="5538968"/>
              <a:ext cx="342733" cy="415939"/>
            </a:xfrm>
            <a:prstGeom prst="bentConnector3">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5" name="Conector recto de flecha 24"/>
            <p:cNvCxnSpPr>
              <a:stCxn id="93" idx="1"/>
              <a:endCxn id="92" idx="3"/>
            </p:cNvCxnSpPr>
            <p:nvPr/>
          </p:nvCxnSpPr>
          <p:spPr>
            <a:xfrm flipH="1">
              <a:off x="7219950" y="1661617"/>
              <a:ext cx="497266" cy="2929"/>
            </a:xfrm>
            <a:prstGeom prst="straightConnector1">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7" name="Conector angular 26"/>
            <p:cNvCxnSpPr>
              <a:stCxn id="100" idx="3"/>
              <a:endCxn id="93" idx="2"/>
            </p:cNvCxnSpPr>
            <p:nvPr/>
          </p:nvCxnSpPr>
          <p:spPr>
            <a:xfrm flipV="1">
              <a:off x="6996535" y="1792422"/>
              <a:ext cx="1649631" cy="2361323"/>
            </a:xfrm>
            <a:prstGeom prst="bentConnector2">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9" name="Conector angular 28"/>
            <p:cNvCxnSpPr>
              <a:stCxn id="118" idx="3"/>
            </p:cNvCxnSpPr>
            <p:nvPr/>
          </p:nvCxnSpPr>
          <p:spPr>
            <a:xfrm flipV="1">
              <a:off x="6984776" y="4153745"/>
              <a:ext cx="1661390" cy="1980809"/>
            </a:xfrm>
            <a:prstGeom prst="bentConnector2">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4" name="Conector angular 33"/>
            <p:cNvCxnSpPr>
              <a:stCxn id="117" idx="1"/>
              <a:endCxn id="92" idx="1"/>
            </p:cNvCxnSpPr>
            <p:nvPr/>
          </p:nvCxnSpPr>
          <p:spPr>
            <a:xfrm rot="10800000">
              <a:off x="5362050" y="1664547"/>
              <a:ext cx="267448" cy="4482041"/>
            </a:xfrm>
            <a:prstGeom prst="bentConnector3">
              <a:avLst>
                <a:gd name="adj1" fmla="val 273409"/>
              </a:avLst>
            </a:prstGeom>
            <a:ln w="19050">
              <a:solidFill>
                <a:srgbClr val="0A556E"/>
              </a:solidFill>
              <a:tailEnd type="stealth" w="med"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969446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Si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2531" cy="749878"/>
          </a:xfrm>
          <a:prstGeom prst="rect">
            <a:avLst/>
          </a:prstGeom>
        </p:spPr>
      </p:pic>
      <p:pic>
        <p:nvPicPr>
          <p:cNvPr id="7" name="Imagen 6" descr="p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2800"/>
            <a:ext cx="9180000" cy="336600"/>
          </a:xfrm>
          <a:prstGeom prst="rect">
            <a:avLst/>
          </a:prstGeom>
        </p:spPr>
      </p:pic>
      <p:cxnSp>
        <p:nvCxnSpPr>
          <p:cNvPr id="10" name="Conector recto 9"/>
          <p:cNvCxnSpPr/>
          <p:nvPr/>
        </p:nvCxnSpPr>
        <p:spPr>
          <a:xfrm>
            <a:off x="1783948" y="578523"/>
            <a:ext cx="7380000" cy="0"/>
          </a:xfrm>
          <a:prstGeom prst="line">
            <a:avLst/>
          </a:prstGeom>
          <a:ln w="330200">
            <a:solidFill>
              <a:srgbClr val="0A556E"/>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6163348" y="413269"/>
            <a:ext cx="2585060" cy="369332"/>
          </a:xfrm>
          <a:prstGeom prst="rect">
            <a:avLst/>
          </a:prstGeom>
          <a:noFill/>
        </p:spPr>
        <p:txBody>
          <a:bodyPr wrap="square" rtlCol="0">
            <a:spAutoFit/>
          </a:bodyPr>
          <a:lstStyle/>
          <a:p>
            <a:pPr algn="r"/>
            <a:r>
              <a:rPr lang="es-ES" dirty="0" smtClean="0">
                <a:solidFill>
                  <a:schemeClr val="bg1"/>
                </a:solidFill>
                <a:latin typeface="Arial"/>
                <a:cs typeface="Arial"/>
              </a:rPr>
              <a:t>Legalización</a:t>
            </a:r>
            <a:endParaRPr lang="es-ES" dirty="0">
              <a:solidFill>
                <a:schemeClr val="bg1"/>
              </a:solidFill>
            </a:endParaRPr>
          </a:p>
        </p:txBody>
      </p:sp>
      <p:sp>
        <p:nvSpPr>
          <p:cNvPr id="13" name="CuadroTexto 12"/>
          <p:cNvSpPr txBox="1"/>
          <p:nvPr/>
        </p:nvSpPr>
        <p:spPr>
          <a:xfrm>
            <a:off x="5197425" y="1633234"/>
            <a:ext cx="3481460" cy="1225122"/>
          </a:xfrm>
          <a:prstGeom prst="rect">
            <a:avLst/>
          </a:prstGeom>
          <a:noFill/>
        </p:spPr>
        <p:txBody>
          <a:bodyPr wrap="square" lIns="0" tIns="0" rIns="0" bIns="0" rtlCol="0">
            <a:spAutoFit/>
          </a:bodyPr>
          <a:lstStyle/>
          <a:p>
            <a:pPr>
              <a:lnSpc>
                <a:spcPts val="1600"/>
              </a:lnSpc>
            </a:pPr>
            <a:r>
              <a:rPr lang="es-ES" sz="1100" dirty="0"/>
              <a:t>La legalización comprende un proceso por el cual mediante una serie de gestiones y generación de documentos exigidos por los Ayuntamientos competentes se pretende conseguir una licencia final de funcionamiento o apertura, para cualquier obra que se pretende realizar en cualquier municipio.</a:t>
            </a:r>
            <a:endParaRPr lang="es-ES_tradnl" sz="1100" dirty="0"/>
          </a:p>
        </p:txBody>
      </p:sp>
      <p:pic>
        <p:nvPicPr>
          <p:cNvPr id="3" name="Imagen 2"/>
          <p:cNvPicPr>
            <a:picLocks noChangeAspect="1"/>
          </p:cNvPicPr>
          <p:nvPr/>
        </p:nvPicPr>
        <p:blipFill>
          <a:blip r:embed="rId4"/>
          <a:stretch>
            <a:fillRect/>
          </a:stretch>
        </p:blipFill>
        <p:spPr>
          <a:xfrm>
            <a:off x="4611000" y="3241162"/>
            <a:ext cx="4353045" cy="3302310"/>
          </a:xfrm>
          <a:prstGeom prst="rect">
            <a:avLst/>
          </a:prstGeom>
        </p:spPr>
      </p:pic>
      <p:pic>
        <p:nvPicPr>
          <p:cNvPr id="2" name="Imagen 1"/>
          <p:cNvPicPr>
            <a:picLocks noChangeAspect="1"/>
          </p:cNvPicPr>
          <p:nvPr/>
        </p:nvPicPr>
        <p:blipFill>
          <a:blip r:embed="rId5"/>
          <a:stretch>
            <a:fillRect/>
          </a:stretch>
        </p:blipFill>
        <p:spPr>
          <a:xfrm>
            <a:off x="0" y="749878"/>
            <a:ext cx="4615200" cy="5788189"/>
          </a:xfrm>
          <a:prstGeom prst="rect">
            <a:avLst/>
          </a:prstGeom>
        </p:spPr>
      </p:pic>
    </p:spTree>
    <p:extLst>
      <p:ext uri="{BB962C8B-B14F-4D97-AF65-F5344CB8AC3E}">
        <p14:creationId xmlns:p14="http://schemas.microsoft.com/office/powerpoint/2010/main" val="28517859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3021</TotalTime>
  <Words>1369</Words>
  <Application>Microsoft Macintosh PowerPoint</Application>
  <PresentationFormat>Presentación en pantalla (4:3)</PresentationFormat>
  <Paragraphs>280</Paragraphs>
  <Slides>21</Slides>
  <Notes>0</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Edurne García Pertíñez</dc:creator>
  <cp:lastModifiedBy>Inigo Egido</cp:lastModifiedBy>
  <cp:revision>122</cp:revision>
  <dcterms:created xsi:type="dcterms:W3CDTF">2015-01-08T16:33:31Z</dcterms:created>
  <dcterms:modified xsi:type="dcterms:W3CDTF">2015-03-06T13:21:12Z</dcterms:modified>
</cp:coreProperties>
</file>